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59" r:id="rId6"/>
    <p:sldId id="267" r:id="rId7"/>
    <p:sldId id="274" r:id="rId8"/>
    <p:sldId id="263" r:id="rId9"/>
    <p:sldId id="278" r:id="rId10"/>
    <p:sldId id="277" r:id="rId11"/>
    <p:sldId id="275" r:id="rId12"/>
    <p:sldId id="276" r:id="rId13"/>
    <p:sldId id="279" r:id="rId14"/>
    <p:sldId id="269" r:id="rId15"/>
    <p:sldId id="272" r:id="rId16"/>
    <p:sldId id="270" r:id="rId17"/>
    <p:sldId id="273" r:id="rId18"/>
    <p:sldId id="260" r:id="rId19"/>
    <p:sldId id="264" r:id="rId20"/>
    <p:sldId id="265" r:id="rId21"/>
    <p:sldId id="266" r:id="rId22"/>
    <p:sldId id="268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109" autoAdjust="0"/>
  </p:normalViewPr>
  <p:slideViewPr>
    <p:cSldViewPr>
      <p:cViewPr>
        <p:scale>
          <a:sx n="66" d="100"/>
          <a:sy n="66" d="100"/>
        </p:scale>
        <p:origin x="1128" y="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defRPr>
            </a:pPr>
            <a:r>
              <a:rPr lang="en-US"/>
              <a:t>AR </a:t>
            </a:r>
            <a:r>
              <a:rPr lang="ko-KR"/>
              <a:t>필터 사용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416-444A-9DA3-F310598423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416-444A-9DA3-F310598423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416-444A-9DA3-F310598423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416-444A-9DA3-F3105984235F}"/>
              </c:ext>
            </c:extLst>
          </c:dPt>
          <c:dLbls>
            <c:dLbl>
              <c:idx val="0"/>
              <c:layout>
                <c:manualLayout>
                  <c:x val="-1.8950059766969746E-2"/>
                  <c:y val="-1.519121765309945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200" b="1" i="0" u="none" strike="noStrike" kern="1200" spc="0" baseline="0">
                        <a:solidFill>
                          <a:schemeClr val="accent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+mn-cs"/>
                      </a:defRPr>
                    </a:pPr>
                    <a:r>
                      <a:rPr lang="ko-KR" altLang="en-US"/>
                      <a:t>귀엽다</a:t>
                    </a:r>
                    <a:endParaRPr lang="ko-KR" alt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1" i="0" u="none" strike="noStrike" kern="1200" spc="0" baseline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172365661447204"/>
                      <c:h val="6.7611564968721116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7416-444A-9DA3-F3105984235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1" i="0" u="none" strike="noStrike" kern="1200" spc="0" baseline="0">
                      <a:solidFill>
                        <a:schemeClr val="accent2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416-444A-9DA3-F3105984235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1" i="0" u="none" strike="noStrike" kern="1200" spc="0" baseline="0">
                      <a:solidFill>
                        <a:schemeClr val="accent3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416-444A-9DA3-F3105984235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1" i="0" u="none" strike="noStrike" kern="1200" spc="0" baseline="0">
                      <a:solidFill>
                        <a:schemeClr val="accent4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416-444A-9DA3-F3105984235F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귀엽다</c:v>
                </c:pt>
                <c:pt idx="1">
                  <c:v>재밌다</c:v>
                </c:pt>
                <c:pt idx="2">
                  <c:v>호기심</c:v>
                </c:pt>
                <c:pt idx="3">
                  <c:v>추억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16-444A-9DA3-F3105984235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200">
          <a:latin typeface="메이플스토리" panose="02000300000000000000" pitchFamily="2" charset="-127"/>
          <a:ea typeface="메이플스토리" panose="02000300000000000000" pitchFamily="2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10~20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여성 흥미 순 넥슨 게임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숫자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F7-4CF9-BEF1-F7DAC15004F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EF7-4CF9-BEF1-F7DAC15004F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DEF7-4CF9-BEF1-F7DAC15004F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DEF7-4CF9-BEF1-F7DAC15004F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EF7-4CF9-BEF1-F7DAC15004F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F7-4CF9-BEF1-F7DAC15004F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F7-4CF9-BEF1-F7DAC15004F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F7-4CF9-BEF1-F7DAC15004F4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F7-4CF9-BEF1-F7DAC15004F4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F7-4CF9-BEF1-F7DAC15004F4}"/>
              </c:ext>
            </c:extLst>
          </c:dPt>
          <c:dLbls>
            <c:dLbl>
              <c:idx val="0"/>
              <c:layout>
                <c:manualLayout>
                  <c:x val="-1.8950033834017201E-2"/>
                  <c:y val="-1.8146348819426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F7-4CF9-BEF1-F7DAC15004F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2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2448164250111"/>
                      <c:h val="6.72531604707675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EF7-4CF9-BEF1-F7DAC15004F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3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DEF7-4CF9-BEF1-F7DAC15004F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4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23195576819099"/>
                      <c:h val="0.1459943556172182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DEF7-4CF9-BEF1-F7DAC15004F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5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DEF7-4CF9-BEF1-F7DAC15004F4}"/>
                </c:ext>
              </c:extLst>
            </c:dLbl>
            <c:dLbl>
              <c:idx val="5"/>
              <c:layout>
                <c:manualLayout>
                  <c:x val="-4.3314363049181945E-2"/>
                  <c:y val="4.885555451384104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6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EF7-4CF9-BEF1-F7DAC15004F4}"/>
                </c:ext>
              </c:extLst>
            </c:dLbl>
            <c:dLbl>
              <c:idx val="6"/>
              <c:layout>
                <c:manualLayout>
                  <c:x val="-6.6325118419059872E-2"/>
                  <c:y val="4.048031659718259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F7-4CF9-BEF1-F7DAC15004F4}"/>
                </c:ext>
              </c:extLst>
            </c:dLbl>
            <c:dLbl>
              <c:idx val="7"/>
              <c:layout>
                <c:manualLayout>
                  <c:x val="-7.58001353360684E-2"/>
                  <c:y val="5.495562937439940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007669647833125"/>
                      <c:h val="5.887792255410902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DEF7-4CF9-BEF1-F7DAC15004F4}"/>
                </c:ext>
              </c:extLst>
            </c:dLbl>
            <c:dLbl>
              <c:idx val="8"/>
              <c:layout>
                <c:manualLayout>
                  <c:x val="9.475016917008551E-2"/>
                  <c:y val="1.53546578028365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32020942238739"/>
                      <c:h val="8.260776331797468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EF7-4CF9-BEF1-F7DAC15004F4}"/>
                </c:ext>
              </c:extLst>
            </c:dLbl>
            <c:dLbl>
              <c:idx val="9"/>
              <c:layout>
                <c:manualLayout>
                  <c:x val="0.16513600912500617"/>
                  <c:y val="1.256285687498770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F7-4CF9-BEF1-F7DAC15004F4}"/>
                </c:ext>
              </c:extLst>
            </c:dLbl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spc="0" baseline="0">
                    <a:solidFill>
                      <a:schemeClr val="accent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카트라이더</c:v>
                </c:pt>
                <c:pt idx="1">
                  <c:v>크레이지 아케이드</c:v>
                </c:pt>
                <c:pt idx="2">
                  <c:v>메이플 스토리</c:v>
                </c:pt>
                <c:pt idx="3">
                  <c:v>테일즈런너</c:v>
                </c:pt>
                <c:pt idx="4">
                  <c:v>버블파이터</c:v>
                </c:pt>
                <c:pt idx="5">
                  <c:v>서든어택</c:v>
                </c:pt>
                <c:pt idx="6">
                  <c:v>엘소드</c:v>
                </c:pt>
                <c:pt idx="7">
                  <c:v>카운터 스트라이크</c:v>
                </c:pt>
                <c:pt idx="8">
                  <c:v>던전앤파이터</c:v>
                </c:pt>
                <c:pt idx="9">
                  <c:v>피파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</c:v>
                </c:pt>
                <c:pt idx="1">
                  <c:v>18</c:v>
                </c:pt>
                <c:pt idx="2">
                  <c:v>7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F7-4CF9-BEF1-F7DAC15004F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D2AB7-DCB6-4788-9DA7-A8217E401D52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0B9D9-C538-40A2-9FAB-13D8BC6BC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4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마지막 발표를 맞게 된 팀 </a:t>
            </a:r>
            <a:r>
              <a:rPr lang="ko-KR" altLang="en-US" dirty="0" err="1"/>
              <a:t>넥잘알의</a:t>
            </a:r>
            <a:r>
              <a:rPr lang="ko-KR" altLang="en-US" dirty="0"/>
              <a:t> 발표자 최민수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발표이니 만큼 기지개도 쭉 펴시고</a:t>
            </a:r>
            <a:r>
              <a:rPr lang="en-US" altLang="ko-KR" dirty="0"/>
              <a:t>, </a:t>
            </a:r>
            <a:r>
              <a:rPr lang="ko-KR" altLang="en-US" dirty="0"/>
              <a:t>잠깐만 집중해주시면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이번에 </a:t>
            </a:r>
            <a:r>
              <a:rPr lang="en-US" altLang="ko-KR" dirty="0"/>
              <a:t>SSAFY</a:t>
            </a:r>
            <a:r>
              <a:rPr lang="ko-KR" altLang="en-US" dirty="0"/>
              <a:t>와 </a:t>
            </a:r>
            <a:r>
              <a:rPr lang="en-US" altLang="ko-KR" dirty="0"/>
              <a:t>NEXON</a:t>
            </a:r>
            <a:r>
              <a:rPr lang="ko-KR" altLang="en-US" dirty="0"/>
              <a:t>에서 좋은 기회를 주셔서 기업연계 프로젝트를 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정말 감사합니다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지금부터 그 프로젝트의 기획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419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위한 설문에서</a:t>
            </a:r>
            <a:endParaRPr lang="en-US" altLang="ko-KR" dirty="0"/>
          </a:p>
          <a:p>
            <a:r>
              <a:rPr lang="ko-KR" altLang="en-US" dirty="0"/>
              <a:t>넥슨 게임 중 흥미가 있는 순으로 설문하여</a:t>
            </a:r>
            <a:endParaRPr lang="en-US" altLang="ko-KR" dirty="0"/>
          </a:p>
          <a:p>
            <a:r>
              <a:rPr lang="ko-KR" altLang="en-US" dirty="0"/>
              <a:t>파이 차트로 나타내 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결과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등 </a:t>
            </a:r>
            <a:r>
              <a:rPr lang="en-US" altLang="ko-KR" dirty="0"/>
              <a:t>1</a:t>
            </a:r>
            <a:r>
              <a:rPr lang="ko-KR" altLang="en-US" dirty="0"/>
              <a:t>등 </a:t>
            </a:r>
            <a:r>
              <a:rPr lang="en-US" altLang="ko-KR" dirty="0"/>
              <a:t>3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en-US" altLang="ko-KR" dirty="0"/>
              <a:t>~~</a:t>
            </a:r>
          </a:p>
          <a:p>
            <a:endParaRPr lang="en-US" altLang="ko-KR" dirty="0"/>
          </a:p>
          <a:p>
            <a:r>
              <a:rPr lang="ko-KR" altLang="en-US" dirty="0"/>
              <a:t>이런 결과를 종합하면 다음과 같은 결과가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96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~~ </a:t>
            </a:r>
          </a:p>
          <a:p>
            <a:endParaRPr lang="en-US" altLang="ko-KR" dirty="0"/>
          </a:p>
          <a:p>
            <a:r>
              <a:rPr lang="ko-KR" altLang="en-US" dirty="0"/>
              <a:t>로 이 프로젝트의 목표를 구체화하였습니다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지금부터는 구체화한 목표를 가지고 만든 </a:t>
            </a:r>
            <a:r>
              <a:rPr lang="ko-KR" altLang="en-US" dirty="0" err="1"/>
              <a:t>목업을</a:t>
            </a:r>
            <a:r>
              <a:rPr lang="ko-KR" altLang="en-US" dirty="0"/>
              <a:t> 보면서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66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구체화한 목표를 바탕으로 정의한 요구사항에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~~</a:t>
            </a:r>
          </a:p>
          <a:p>
            <a:endParaRPr lang="en-US" altLang="ko-KR" dirty="0"/>
          </a:p>
          <a:p>
            <a:r>
              <a:rPr lang="ko-KR" altLang="en-US" dirty="0"/>
              <a:t>이제 이 요구사항을 가지고 간단한 </a:t>
            </a:r>
            <a:r>
              <a:rPr lang="ko-KR" altLang="en-US" dirty="0" err="1"/>
              <a:t>목업을</a:t>
            </a:r>
            <a:r>
              <a:rPr lang="ko-KR" altLang="en-US" dirty="0"/>
              <a:t> 만들어봤습니다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45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목업의</a:t>
            </a:r>
            <a:r>
              <a:rPr lang="ko-KR" altLang="en-US" dirty="0"/>
              <a:t> 경우 </a:t>
            </a:r>
            <a:r>
              <a:rPr lang="en-US" altLang="ko-KR" dirty="0"/>
              <a:t>Figma</a:t>
            </a:r>
            <a:r>
              <a:rPr lang="ko-KR" altLang="en-US" dirty="0"/>
              <a:t>를 활용하여 화면 구성을 화면과 같이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아주 간단하게 화면에 대한 설명을 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한번 클릭</a:t>
            </a:r>
            <a:r>
              <a:rPr lang="en-US" altLang="ko-KR" dirty="0"/>
              <a:t>) </a:t>
            </a:r>
            <a:r>
              <a:rPr lang="ko-KR" altLang="en-US" dirty="0"/>
              <a:t>메인 화면에서 필터 찾기 버튼을 눌러서 원하는 필터를 선택할 수 있는 화면으로 이동한 후</a:t>
            </a:r>
            <a:endParaRPr lang="en-US" altLang="ko-KR" dirty="0"/>
          </a:p>
          <a:p>
            <a:r>
              <a:rPr lang="ko-KR" altLang="en-US" dirty="0"/>
              <a:t>카트라이더</a:t>
            </a:r>
            <a:r>
              <a:rPr lang="en-US" altLang="ko-KR" dirty="0"/>
              <a:t>, </a:t>
            </a:r>
            <a:r>
              <a:rPr lang="ko-KR" altLang="en-US" dirty="0"/>
              <a:t>크레이지 </a:t>
            </a:r>
            <a:r>
              <a:rPr lang="ko-KR" altLang="en-US" dirty="0" err="1"/>
              <a:t>아케이트</a:t>
            </a:r>
            <a:r>
              <a:rPr lang="en-US" altLang="ko-KR" dirty="0"/>
              <a:t>, </a:t>
            </a:r>
            <a:r>
              <a:rPr lang="ko-KR" altLang="en-US" dirty="0"/>
              <a:t>메이플 스토리 등 원하는 분류를 선택하고</a:t>
            </a:r>
            <a:r>
              <a:rPr lang="en-US" altLang="ko-KR" dirty="0"/>
              <a:t>, </a:t>
            </a:r>
            <a:r>
              <a:rPr lang="ko-KR" altLang="en-US" dirty="0"/>
              <a:t>원하는 필터를 선택한 후</a:t>
            </a:r>
            <a:endParaRPr lang="en-US" altLang="ko-KR" dirty="0"/>
          </a:p>
          <a:p>
            <a:r>
              <a:rPr lang="ko-KR" altLang="en-US" dirty="0"/>
              <a:t>촬영 버튼을 눌러 결과화면으로 이동합니다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 화면을 공유하고 싶으면 공유 버튼을 눌러</a:t>
            </a:r>
            <a:endParaRPr lang="en-US" altLang="ko-KR" dirty="0"/>
          </a:p>
          <a:p>
            <a:r>
              <a:rPr lang="en-US" altLang="ko-KR" dirty="0"/>
              <a:t>SNS </a:t>
            </a:r>
            <a:r>
              <a:rPr lang="ko-KR" altLang="en-US" dirty="0"/>
              <a:t>공유를 진행할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94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목표를 구체화할 때도 말했듯이</a:t>
            </a:r>
            <a:endParaRPr lang="en-US" altLang="ko-KR" dirty="0"/>
          </a:p>
          <a:p>
            <a:r>
              <a:rPr lang="en-US" altLang="ko-KR" dirty="0"/>
              <a:t>10~20</a:t>
            </a:r>
            <a:r>
              <a:rPr lang="ko-KR" altLang="en-US" dirty="0"/>
              <a:t>대 여성들이 </a:t>
            </a:r>
            <a:r>
              <a:rPr lang="en-US" altLang="ko-KR" dirty="0"/>
              <a:t>AR </a:t>
            </a:r>
            <a:r>
              <a:rPr lang="ko-KR" altLang="en-US" dirty="0"/>
              <a:t>필터에서 기대하는 경험인</a:t>
            </a:r>
            <a:endParaRPr lang="en-US" altLang="ko-KR" dirty="0"/>
          </a:p>
          <a:p>
            <a:r>
              <a:rPr lang="ko-KR" altLang="en-US" dirty="0"/>
              <a:t>재미</a:t>
            </a:r>
            <a:r>
              <a:rPr lang="en-US" altLang="ko-KR" dirty="0"/>
              <a:t>, </a:t>
            </a:r>
            <a:r>
              <a:rPr lang="ko-KR" altLang="en-US" dirty="0"/>
              <a:t>귀여움을 주기 위해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익숙한 카트라이더</a:t>
            </a:r>
            <a:r>
              <a:rPr lang="en-US" altLang="ko-KR" dirty="0"/>
              <a:t>, </a:t>
            </a:r>
            <a:r>
              <a:rPr lang="ko-KR" altLang="en-US" dirty="0"/>
              <a:t>크레이지 아케이드</a:t>
            </a:r>
            <a:r>
              <a:rPr lang="en-US" altLang="ko-KR" dirty="0"/>
              <a:t>, </a:t>
            </a:r>
            <a:r>
              <a:rPr lang="ko-KR" altLang="en-US" dirty="0"/>
              <a:t>메이플 스토리 </a:t>
            </a:r>
            <a:r>
              <a:rPr lang="en-US" altLang="ko-KR" dirty="0"/>
              <a:t>IP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특히 더 재밌고 더 귀여운 </a:t>
            </a:r>
            <a:r>
              <a:rPr lang="en-US" altLang="ko-KR" dirty="0"/>
              <a:t>IP </a:t>
            </a:r>
            <a:r>
              <a:rPr lang="ko-KR" altLang="en-US" dirty="0"/>
              <a:t>위주로 가져와 필터로 제작할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(2</a:t>
            </a:r>
            <a:r>
              <a:rPr lang="ko-KR" altLang="en-US" dirty="0"/>
              <a:t>초 정도 쉬고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290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오늘의 마지막 발표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 기업연계 </a:t>
            </a:r>
            <a:r>
              <a:rPr lang="en-US" altLang="ko-KR" dirty="0"/>
              <a:t>8</a:t>
            </a:r>
            <a:r>
              <a:rPr lang="ko-KR" altLang="en-US" dirty="0"/>
              <a:t>조 </a:t>
            </a:r>
            <a:r>
              <a:rPr lang="ko-KR" altLang="en-US" dirty="0" err="1"/>
              <a:t>넥잘알팀이였습니다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질문 받겠습니다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6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넥슨 측에서 제시한 프로젝트 주제 소개부터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~~~</a:t>
            </a:r>
          </a:p>
          <a:p>
            <a:endParaRPr lang="en-US" altLang="ko-KR" dirty="0"/>
          </a:p>
          <a:p>
            <a:r>
              <a:rPr lang="ko-KR" altLang="en-US" dirty="0"/>
              <a:t>그렇다면 우선 </a:t>
            </a:r>
            <a:r>
              <a:rPr lang="en-US" altLang="ko-KR" dirty="0"/>
              <a:t>AR</a:t>
            </a:r>
            <a:r>
              <a:rPr lang="ko-KR" altLang="en-US" dirty="0"/>
              <a:t>이 </a:t>
            </a:r>
            <a:r>
              <a:rPr lang="ko-KR" altLang="en-US" dirty="0" err="1"/>
              <a:t>뭔지</a:t>
            </a:r>
            <a:r>
              <a:rPr lang="en-US" altLang="ko-KR" dirty="0"/>
              <a:t>, AR </a:t>
            </a:r>
            <a:r>
              <a:rPr lang="ko-KR" altLang="en-US" dirty="0"/>
              <a:t>필터가 무엇인지 부터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7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우선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시장 전망부터 보겠습니다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의료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소매 및 전자 상거래 등의 분야에서 급속도로 시장 규모가 성장하고 있는 기술입니다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/>
              <a:t>화면의 그래프를 보시면 시장 규모가 점점 커지는 것을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시장의 흐름에 맞추어 </a:t>
            </a:r>
            <a:r>
              <a:rPr lang="en-US" altLang="ko-KR" dirty="0"/>
              <a:t>AR </a:t>
            </a:r>
            <a:r>
              <a:rPr lang="ko-KR" altLang="en-US" dirty="0"/>
              <a:t>필터를 활용한 마케팅도 늘고 있으며</a:t>
            </a:r>
            <a:endParaRPr lang="en-US" altLang="ko-KR" dirty="0"/>
          </a:p>
          <a:p>
            <a:r>
              <a:rPr lang="ko-KR" altLang="en-US" dirty="0"/>
              <a:t>넥슨도 흐름에 맞춰 바이럴 마케팅 효과를 얻고자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0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밝은 시장 전망에 대해 소개해드렸으니 본격적으로 </a:t>
            </a:r>
            <a:r>
              <a:rPr lang="en-US" altLang="ko-KR" dirty="0"/>
              <a:t>AR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AR</a:t>
            </a:r>
            <a:r>
              <a:rPr lang="ko-KR" altLang="en-US" dirty="0"/>
              <a:t>은 </a:t>
            </a:r>
            <a:r>
              <a:rPr lang="en-US" altLang="ko-KR" dirty="0"/>
              <a:t>Augmented Reality</a:t>
            </a:r>
            <a:r>
              <a:rPr lang="ko-KR" altLang="en-US" dirty="0"/>
              <a:t>의 약자로</a:t>
            </a:r>
            <a:r>
              <a:rPr lang="en-US" altLang="ko-KR" dirty="0"/>
              <a:t>, </a:t>
            </a:r>
            <a:r>
              <a:rPr lang="ko-KR" altLang="en-US" dirty="0"/>
              <a:t>한국어로는 증강현실이라고 합니다</a:t>
            </a:r>
            <a:r>
              <a:rPr lang="en-US" altLang="ko-KR" dirty="0"/>
              <a:t>. </a:t>
            </a:r>
            <a:r>
              <a:rPr lang="ko-KR" altLang="en-US" dirty="0"/>
              <a:t>실제 공간에 가상 정보를 실시간으로 증강하여 사용자가 증강된 가상 정보와 상호작용하는 기술인데요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잘 아는 예시로는 화면 좌측에 있는 포켓몬 고가 여기에 해당합니다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/>
              <a:t>AR </a:t>
            </a:r>
            <a:r>
              <a:rPr lang="ko-KR" altLang="en-US" dirty="0"/>
              <a:t>필터는 </a:t>
            </a:r>
            <a:r>
              <a:rPr lang="ko-KR" altLang="en-US" dirty="0" err="1"/>
              <a:t>뭘까요</a:t>
            </a:r>
            <a:endParaRPr lang="en-US" altLang="ko-KR" dirty="0"/>
          </a:p>
          <a:p>
            <a:r>
              <a:rPr lang="ko-KR" altLang="en-US" dirty="0"/>
              <a:t>화면에 보이는 </a:t>
            </a:r>
            <a:r>
              <a:rPr lang="en-US" altLang="ko-KR" dirty="0"/>
              <a:t>SNOW, </a:t>
            </a:r>
            <a:r>
              <a:rPr lang="ko-KR" altLang="en-US" dirty="0"/>
              <a:t>인스타그램</a:t>
            </a:r>
            <a:r>
              <a:rPr lang="en-US" altLang="ko-KR" dirty="0"/>
              <a:t>, HERA</a:t>
            </a:r>
            <a:r>
              <a:rPr lang="ko-KR" altLang="en-US" dirty="0"/>
              <a:t>의 예시가 </a:t>
            </a:r>
            <a:r>
              <a:rPr lang="en-US" altLang="ko-KR" dirty="0"/>
              <a:t>AR </a:t>
            </a:r>
            <a:r>
              <a:rPr lang="ko-KR" altLang="en-US" dirty="0"/>
              <a:t>필터라고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이미지에 컴퓨터 그래픽을 덧씌우는 것이라고 생각해도 좋습니다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ko-KR" altLang="en-US" dirty="0" err="1"/>
              <a:t>만들어야할</a:t>
            </a:r>
            <a:r>
              <a:rPr lang="ko-KR" altLang="en-US" dirty="0"/>
              <a:t> </a:t>
            </a:r>
            <a:r>
              <a:rPr lang="en-US" altLang="ko-KR" dirty="0"/>
              <a:t>AR </a:t>
            </a:r>
            <a:r>
              <a:rPr lang="ko-KR" altLang="en-US" dirty="0"/>
              <a:t>필터에 대해 이해를 마쳤습니다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그러면 어떤 타겟층을 대상으로 만들지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8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템포 천천히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저희가 사전 조사의 일환으로 주위 </a:t>
            </a:r>
            <a:r>
              <a:rPr lang="en-US" altLang="ko-KR" dirty="0"/>
              <a:t>10~20</a:t>
            </a:r>
            <a:r>
              <a:rPr lang="ko-KR" altLang="en-US" dirty="0"/>
              <a:t>대 남성</a:t>
            </a:r>
            <a:r>
              <a:rPr lang="en-US" altLang="ko-KR" dirty="0"/>
              <a:t>, </a:t>
            </a:r>
            <a:r>
              <a:rPr lang="ko-KR" altLang="en-US" dirty="0"/>
              <a:t>여성을 구분 지어 넥슨과</a:t>
            </a:r>
            <a:r>
              <a:rPr lang="en-US" altLang="ko-KR" dirty="0"/>
              <a:t> AR</a:t>
            </a:r>
            <a:r>
              <a:rPr lang="ko-KR" altLang="en-US" dirty="0"/>
              <a:t> 필터에 대해 설문을 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보시는 화면은 </a:t>
            </a:r>
            <a:r>
              <a:rPr lang="en-US" altLang="ko-KR" dirty="0"/>
              <a:t>10~20</a:t>
            </a:r>
            <a:r>
              <a:rPr lang="ko-KR" altLang="en-US" dirty="0"/>
              <a:t>대 남성 </a:t>
            </a:r>
            <a:r>
              <a:rPr lang="en-US" altLang="ko-KR" dirty="0"/>
              <a:t>16</a:t>
            </a:r>
            <a:r>
              <a:rPr lang="ko-KR" altLang="en-US" dirty="0"/>
              <a:t>명을 대상으로 한 설문 결과입니다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우측의 파이 차트를 보시면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AR </a:t>
            </a:r>
            <a:r>
              <a:rPr lang="ko-KR" altLang="en-US" dirty="0"/>
              <a:t>필터를 사용한 경험이 있는지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넥슨 게임과 관련된 </a:t>
            </a:r>
            <a:r>
              <a:rPr lang="en-US" altLang="ko-KR" dirty="0"/>
              <a:t>AR </a:t>
            </a:r>
            <a:r>
              <a:rPr lang="ko-KR" altLang="en-US" dirty="0"/>
              <a:t>필터가 나온다면 이용해 볼 생각이 있는지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에 대한 설문 결과가 나타나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왼쪽 결과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271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보시는 화면은 </a:t>
            </a:r>
            <a:r>
              <a:rPr lang="en-US" altLang="ko-KR" dirty="0"/>
              <a:t>10~20</a:t>
            </a:r>
            <a:r>
              <a:rPr lang="ko-KR" altLang="en-US" dirty="0"/>
              <a:t>대 </a:t>
            </a:r>
            <a:r>
              <a:rPr lang="en-US" altLang="ko-KR" dirty="0"/>
              <a:t>`</a:t>
            </a:r>
            <a:r>
              <a:rPr lang="ko-KR" altLang="en-US" dirty="0"/>
              <a:t>여성</a:t>
            </a:r>
            <a:r>
              <a:rPr lang="en-US" altLang="ko-KR" dirty="0"/>
              <a:t>`</a:t>
            </a:r>
            <a:r>
              <a:rPr lang="ko-KR" altLang="en-US" dirty="0"/>
              <a:t> </a:t>
            </a:r>
            <a:r>
              <a:rPr lang="en-US" altLang="ko-KR" dirty="0"/>
              <a:t>22</a:t>
            </a:r>
            <a:r>
              <a:rPr lang="ko-KR" altLang="en-US" dirty="0"/>
              <a:t>명을 대상으로 한 설문 결과입니다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우측의 파이 차트를 보시면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인스타그램 </a:t>
            </a:r>
            <a:r>
              <a:rPr lang="en-US" altLang="ko-KR" dirty="0"/>
              <a:t>AR </a:t>
            </a:r>
            <a:r>
              <a:rPr lang="ko-KR" altLang="en-US" dirty="0"/>
              <a:t>필터를 자주 사용하는지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넥슨 게임과 관련된 </a:t>
            </a:r>
            <a:r>
              <a:rPr lang="en-US" altLang="ko-KR" dirty="0"/>
              <a:t>AR </a:t>
            </a:r>
            <a:r>
              <a:rPr lang="ko-KR" altLang="en-US" dirty="0"/>
              <a:t>필터가 나온다면 이용해 볼 생각이 있는지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에 대한 설문 결과가 나타나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왼쪽 결과 설명</a:t>
            </a:r>
          </a:p>
          <a:p>
            <a:endParaRPr lang="en-US" altLang="ko-KR" dirty="0"/>
          </a:p>
          <a:p>
            <a:r>
              <a:rPr lang="ko-KR" altLang="en-US" dirty="0"/>
              <a:t>이 같은 설문 결과를 바탕으로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580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설문 결과를 바탕으로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~~ </a:t>
            </a:r>
          </a:p>
          <a:p>
            <a:endParaRPr lang="en-US" altLang="ko-KR" dirty="0"/>
          </a:p>
          <a:p>
            <a:r>
              <a:rPr lang="ko-KR" altLang="en-US" dirty="0"/>
              <a:t>로 이 프로젝트의 타겟층을 구체화하였습니다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어떤 경험을 타겟층에게 선사해야 할까요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9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10~20</a:t>
            </a:r>
            <a:r>
              <a:rPr lang="ko-KR" altLang="en-US" dirty="0"/>
              <a:t>대 여성 </a:t>
            </a:r>
            <a:r>
              <a:rPr lang="en-US" altLang="ko-KR" dirty="0"/>
              <a:t>16</a:t>
            </a:r>
            <a:r>
              <a:rPr lang="ko-KR" altLang="en-US" dirty="0"/>
              <a:t>명을 대상으로 넥슨 </a:t>
            </a:r>
            <a:r>
              <a:rPr lang="en-US" altLang="ko-KR" dirty="0"/>
              <a:t>IP </a:t>
            </a:r>
            <a:r>
              <a:rPr lang="ko-KR" altLang="en-US" dirty="0"/>
              <a:t>기반 </a:t>
            </a:r>
            <a:r>
              <a:rPr lang="en-US" altLang="ko-KR" dirty="0"/>
              <a:t>AR </a:t>
            </a:r>
            <a:r>
              <a:rPr lang="ko-KR" altLang="en-US" dirty="0"/>
              <a:t>필터를 사용한다면 왜 사용할 것 </a:t>
            </a:r>
            <a:r>
              <a:rPr lang="ko-KR" altLang="en-US" dirty="0" err="1"/>
              <a:t>같은지</a:t>
            </a:r>
            <a:r>
              <a:rPr lang="ko-KR" altLang="en-US" dirty="0"/>
              <a:t> 이유를 물어봤습니다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왼쪽 결과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4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설문 결과를 바탕으로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~~ </a:t>
            </a:r>
          </a:p>
          <a:p>
            <a:endParaRPr lang="en-US" altLang="ko-KR" dirty="0"/>
          </a:p>
          <a:p>
            <a:r>
              <a:rPr lang="ko-KR" altLang="en-US" dirty="0"/>
              <a:t>로 이 프로젝트의 목표를 좀 더 구체화하였습니다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많은 넥슨 </a:t>
            </a:r>
            <a:r>
              <a:rPr lang="en-US" altLang="ko-KR" dirty="0"/>
              <a:t>IP </a:t>
            </a:r>
            <a:r>
              <a:rPr lang="ko-KR" altLang="en-US" dirty="0"/>
              <a:t>중 어떤 </a:t>
            </a:r>
            <a:r>
              <a:rPr lang="en-US" altLang="ko-KR" dirty="0"/>
              <a:t>IP</a:t>
            </a:r>
            <a:r>
              <a:rPr lang="ko-KR" altLang="en-US" dirty="0"/>
              <a:t>를 다뤄야 할까요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0B9D9-C538-40A2-9FAB-13D8BC6BC9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89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7.png"/><Relationship Id="rId7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2.png"/><Relationship Id="rId21" Type="http://schemas.openxmlformats.org/officeDocument/2006/relationships/image" Target="../media/image49.png"/><Relationship Id="rId7" Type="http://schemas.openxmlformats.org/officeDocument/2006/relationships/image" Target="../media/image1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36.png"/><Relationship Id="rId12" Type="http://schemas.openxmlformats.org/officeDocument/2006/relationships/image" Target="../media/image67.png"/><Relationship Id="rId17" Type="http://schemas.openxmlformats.org/officeDocument/2006/relationships/image" Target="../media/image47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6.png"/><Relationship Id="rId5" Type="http://schemas.openxmlformats.org/officeDocument/2006/relationships/image" Target="../media/image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63.png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77.png"/><Relationship Id="rId5" Type="http://schemas.openxmlformats.org/officeDocument/2006/relationships/image" Target="../media/image1.png"/><Relationship Id="rId10" Type="http://schemas.openxmlformats.org/officeDocument/2006/relationships/image" Target="../media/image36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1.png"/><Relationship Id="rId21" Type="http://schemas.openxmlformats.org/officeDocument/2006/relationships/image" Target="../media/image96.png"/><Relationship Id="rId7" Type="http://schemas.openxmlformats.org/officeDocument/2006/relationships/image" Target="../media/image47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80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36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89982" y="7271563"/>
            <a:ext cx="4221358" cy="114889"/>
            <a:chOff x="13189982" y="7271563"/>
            <a:chExt cx="4221358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3189982" y="7271563"/>
              <a:ext cx="4221358" cy="114889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6F5C09-C01B-459C-94D3-DB48ACFD4453}"/>
              </a:ext>
            </a:extLst>
          </p:cNvPr>
          <p:cNvSpPr/>
          <p:nvPr/>
        </p:nvSpPr>
        <p:spPr>
          <a:xfrm>
            <a:off x="-1409524" y="-571500"/>
            <a:ext cx="20571429" cy="6184563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C4B95-1874-44A0-AC4F-CDECC20CA91C}"/>
              </a:ext>
            </a:extLst>
          </p:cNvPr>
          <p:cNvSpPr txBox="1"/>
          <p:nvPr/>
        </p:nvSpPr>
        <p:spPr>
          <a:xfrm>
            <a:off x="996278" y="5652594"/>
            <a:ext cx="469872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넥잘</a:t>
            </a:r>
            <a:r>
              <a:rPr lang="en-US" altLang="ko-KR" sz="115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</a:t>
            </a:r>
            <a:endParaRPr lang="ko-KR" altLang="en-US" sz="115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97D0E0-7C81-489E-82A6-2026B343ACB7}"/>
              </a:ext>
            </a:extLst>
          </p:cNvPr>
          <p:cNvSpPr txBox="1"/>
          <p:nvPr/>
        </p:nvSpPr>
        <p:spPr>
          <a:xfrm>
            <a:off x="996278" y="8713634"/>
            <a:ext cx="647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#SSAFY #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기업연계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#8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 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#NEXON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#AR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E1951E-D1CB-47A3-94EF-40C4622B503D}"/>
              </a:ext>
            </a:extLst>
          </p:cNvPr>
          <p:cNvSpPr txBox="1"/>
          <p:nvPr/>
        </p:nvSpPr>
        <p:spPr>
          <a:xfrm>
            <a:off x="10570873" y="9575002"/>
            <a:ext cx="517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김소빈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김수빈 </a:t>
            </a:r>
            <a:r>
              <a:rPr lang="ko-KR" altLang="en-US" sz="2800" dirty="0" err="1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서권우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유시진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최민수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E24DB-A221-4363-A77C-827DAB0B71E6}"/>
              </a:ext>
            </a:extLst>
          </p:cNvPr>
          <p:cNvSpPr txBox="1"/>
          <p:nvPr/>
        </p:nvSpPr>
        <p:spPr>
          <a:xfrm>
            <a:off x="17221200" y="9575002"/>
            <a:ext cx="90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590476"/>
            <a:ext cx="18857143" cy="5790476"/>
            <a:chOff x="-285714" y="590476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590476"/>
              <a:ext cx="18857143" cy="57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67D527-4CB0-46A3-8400-C1F34C09DC39}"/>
              </a:ext>
            </a:extLst>
          </p:cNvPr>
          <p:cNvSpPr txBox="1"/>
          <p:nvPr/>
        </p:nvSpPr>
        <p:spPr>
          <a:xfrm>
            <a:off x="1082219" y="796908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 구체화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7AF95-0BB6-41CE-A452-C353A9DC7F2B}"/>
              </a:ext>
            </a:extLst>
          </p:cNvPr>
          <p:cNvSpPr txBox="1"/>
          <p:nvPr/>
        </p:nvSpPr>
        <p:spPr>
          <a:xfrm>
            <a:off x="1082220" y="2700884"/>
            <a:ext cx="166723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10~20</a:t>
            </a:r>
            <a:r>
              <a:rPr lang="ko-KR" altLang="en-US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여성</a:t>
            </a:r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에게</a:t>
            </a:r>
            <a:endParaRPr lang="en-US" altLang="ko-KR" sz="4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귀엽고 재밌는</a:t>
            </a:r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경험을 제공한다</a:t>
            </a: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4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FC6F29-B6F7-4474-9E22-97C866F488CA}"/>
              </a:ext>
            </a:extLst>
          </p:cNvPr>
          <p:cNvCxnSpPr>
            <a:cxnSpLocks/>
          </p:cNvCxnSpPr>
          <p:nvPr/>
        </p:nvCxnSpPr>
        <p:spPr>
          <a:xfrm>
            <a:off x="-1676400" y="9425214"/>
            <a:ext cx="20421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05BD30-E732-4721-8F41-218D19E08D51}"/>
              </a:ext>
            </a:extLst>
          </p:cNvPr>
          <p:cNvSpPr txBox="1"/>
          <p:nvPr/>
        </p:nvSpPr>
        <p:spPr>
          <a:xfrm>
            <a:off x="16764000" y="9575002"/>
            <a:ext cx="136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80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B5ECF1-42C2-44D6-8D06-A7049F971F1D}"/>
              </a:ext>
            </a:extLst>
          </p:cNvPr>
          <p:cNvSpPr/>
          <p:nvPr/>
        </p:nvSpPr>
        <p:spPr>
          <a:xfrm>
            <a:off x="17671411" y="-571499"/>
            <a:ext cx="1526780" cy="9996697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A4DC4-8415-4505-856E-C04CCC0D1B5E}"/>
              </a:ext>
            </a:extLst>
          </p:cNvPr>
          <p:cNvSpPr txBox="1"/>
          <p:nvPr/>
        </p:nvSpPr>
        <p:spPr>
          <a:xfrm>
            <a:off x="1082219" y="796908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설문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여성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63BCBB-CAA2-48E8-84C4-F27EF34C6AE9}"/>
              </a:ext>
            </a:extLst>
          </p:cNvPr>
          <p:cNvSpPr txBox="1"/>
          <p:nvPr/>
        </p:nvSpPr>
        <p:spPr>
          <a:xfrm>
            <a:off x="1048574" y="2181880"/>
            <a:ext cx="505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설문 대상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10~20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여성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22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01DDF0-2BD9-4252-B678-FDC10174F61B}"/>
              </a:ext>
            </a:extLst>
          </p:cNvPr>
          <p:cNvCxnSpPr>
            <a:cxnSpLocks/>
          </p:cNvCxnSpPr>
          <p:nvPr/>
        </p:nvCxnSpPr>
        <p:spPr>
          <a:xfrm>
            <a:off x="-288396" y="4334845"/>
            <a:ext cx="798459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6AE23E7-619B-429D-ADD0-4F18F54577FC}"/>
              </a:ext>
            </a:extLst>
          </p:cNvPr>
          <p:cNvCxnSpPr>
            <a:cxnSpLocks/>
          </p:cNvCxnSpPr>
          <p:nvPr/>
        </p:nvCxnSpPr>
        <p:spPr>
          <a:xfrm>
            <a:off x="7696200" y="-723900"/>
            <a:ext cx="0" cy="101491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4BF7137-86C9-4EB0-BE7D-2535851A81EB}"/>
              </a:ext>
            </a:extLst>
          </p:cNvPr>
          <p:cNvCxnSpPr>
            <a:cxnSpLocks/>
          </p:cNvCxnSpPr>
          <p:nvPr/>
        </p:nvCxnSpPr>
        <p:spPr>
          <a:xfrm>
            <a:off x="-1676400" y="9425214"/>
            <a:ext cx="20421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3E8A19-0B12-4CFF-BB17-2ADCDA5BF339}"/>
              </a:ext>
            </a:extLst>
          </p:cNvPr>
          <p:cNvSpPr txBox="1"/>
          <p:nvPr/>
        </p:nvSpPr>
        <p:spPr>
          <a:xfrm>
            <a:off x="1048574" y="5365352"/>
            <a:ext cx="53063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10~20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여성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22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명을 대상으로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넥슨 게임 중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흥미가 높은 게임을 설문한 결과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카트라이더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(30%)</a:t>
            </a: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크레이지 아케이드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(30%)</a:t>
            </a: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메이플스토리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(12%)</a:t>
            </a:r>
          </a:p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순으로 나타났습니다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B8276EC-C7F7-4546-BB64-EB848E8A6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719618"/>
              </p:ext>
            </p:extLst>
          </p:nvPr>
        </p:nvGraphicFramePr>
        <p:xfrm>
          <a:off x="8234626" y="0"/>
          <a:ext cx="9382569" cy="9425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71B77B1-A321-486B-A2C1-D4F3A4359843}"/>
              </a:ext>
            </a:extLst>
          </p:cNvPr>
          <p:cNvSpPr txBox="1"/>
          <p:nvPr/>
        </p:nvSpPr>
        <p:spPr>
          <a:xfrm>
            <a:off x="13639800" y="3641155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30%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B9F54-1155-41B8-B928-3DEBCA763BEE}"/>
              </a:ext>
            </a:extLst>
          </p:cNvPr>
          <p:cNvSpPr txBox="1"/>
          <p:nvPr/>
        </p:nvSpPr>
        <p:spPr>
          <a:xfrm>
            <a:off x="12557582" y="6287385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30%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C686A-31F9-48F1-A8A2-C48EB21E030D}"/>
              </a:ext>
            </a:extLst>
          </p:cNvPr>
          <p:cNvSpPr txBox="1"/>
          <p:nvPr/>
        </p:nvSpPr>
        <p:spPr>
          <a:xfrm>
            <a:off x="10207595" y="5475836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12%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EEC2B-580A-4EBB-8166-E3D258745449}"/>
              </a:ext>
            </a:extLst>
          </p:cNvPr>
          <p:cNvSpPr txBox="1"/>
          <p:nvPr/>
        </p:nvSpPr>
        <p:spPr>
          <a:xfrm>
            <a:off x="9608189" y="4350657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7%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6F528-E4BD-446C-9D15-6DF88B7D4EF9}"/>
              </a:ext>
            </a:extLst>
          </p:cNvPr>
          <p:cNvSpPr txBox="1"/>
          <p:nvPr/>
        </p:nvSpPr>
        <p:spPr>
          <a:xfrm>
            <a:off x="9897621" y="3157329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7%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04EF5-4DF0-475E-80F4-CEC5B7B9303D}"/>
              </a:ext>
            </a:extLst>
          </p:cNvPr>
          <p:cNvSpPr txBox="1"/>
          <p:nvPr/>
        </p:nvSpPr>
        <p:spPr>
          <a:xfrm>
            <a:off x="10436196" y="2167132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5%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0637D-FE09-42CE-84D1-47BB1BDD03D6}"/>
              </a:ext>
            </a:extLst>
          </p:cNvPr>
          <p:cNvSpPr txBox="1"/>
          <p:nvPr/>
        </p:nvSpPr>
        <p:spPr>
          <a:xfrm>
            <a:off x="16764000" y="9575002"/>
            <a:ext cx="136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11/16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28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590476"/>
            <a:ext cx="18857143" cy="5790476"/>
            <a:chOff x="-285714" y="590476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590476"/>
              <a:ext cx="18857143" cy="57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67D527-4CB0-46A3-8400-C1F34C09DC39}"/>
              </a:ext>
            </a:extLst>
          </p:cNvPr>
          <p:cNvSpPr txBox="1"/>
          <p:nvPr/>
        </p:nvSpPr>
        <p:spPr>
          <a:xfrm>
            <a:off x="1082219" y="796908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 구체화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7AF95-0BB6-41CE-A452-C353A9DC7F2B}"/>
              </a:ext>
            </a:extLst>
          </p:cNvPr>
          <p:cNvSpPr txBox="1"/>
          <p:nvPr/>
        </p:nvSpPr>
        <p:spPr>
          <a:xfrm>
            <a:off x="1082220" y="2835176"/>
            <a:ext cx="16672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10~20</a:t>
            </a:r>
            <a:r>
              <a:rPr lang="ko-KR" altLang="en-US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여성</a:t>
            </a:r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에게</a:t>
            </a:r>
            <a:endParaRPr lang="en-US" altLang="ko-KR" sz="4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넥슨 </a:t>
            </a: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IP(</a:t>
            </a:r>
            <a:r>
              <a:rPr lang="ko-KR" altLang="en-US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카트라이더</a:t>
            </a:r>
            <a:r>
              <a:rPr lang="en-US" altLang="ko-KR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크레이지 아케이드</a:t>
            </a:r>
            <a:r>
              <a:rPr lang="en-US" altLang="ko-KR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메이플 스토리</a:t>
            </a: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</a:t>
            </a:r>
            <a:endParaRPr lang="en-US" altLang="ko-KR" sz="4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귀엽고 재밌는</a:t>
            </a:r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경험을 제공한다</a:t>
            </a: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4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91EADE8-037C-4706-8AC9-4D269CBB0E76}"/>
              </a:ext>
            </a:extLst>
          </p:cNvPr>
          <p:cNvCxnSpPr>
            <a:cxnSpLocks/>
          </p:cNvCxnSpPr>
          <p:nvPr/>
        </p:nvCxnSpPr>
        <p:spPr>
          <a:xfrm>
            <a:off x="-1676400" y="9425214"/>
            <a:ext cx="20421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33894B-6B01-4AA8-9925-739B8573D0E1}"/>
              </a:ext>
            </a:extLst>
          </p:cNvPr>
          <p:cNvSpPr txBox="1"/>
          <p:nvPr/>
        </p:nvSpPr>
        <p:spPr>
          <a:xfrm>
            <a:off x="16764000" y="9575002"/>
            <a:ext cx="136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40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B467DD-C837-4FD4-97E2-9A038DA0C683}"/>
              </a:ext>
            </a:extLst>
          </p:cNvPr>
          <p:cNvSpPr/>
          <p:nvPr/>
        </p:nvSpPr>
        <p:spPr>
          <a:xfrm>
            <a:off x="-762001" y="-476190"/>
            <a:ext cx="6590711" cy="5299614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8FB72-0F15-4E55-A7B3-AD3FCE07B337}"/>
              </a:ext>
            </a:extLst>
          </p:cNvPr>
          <p:cNvSpPr txBox="1"/>
          <p:nvPr/>
        </p:nvSpPr>
        <p:spPr>
          <a:xfrm>
            <a:off x="1082219" y="796908"/>
            <a:ext cx="44803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5.</a:t>
            </a:r>
          </a:p>
          <a:p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요구사항</a:t>
            </a:r>
            <a:endParaRPr lang="en-US" altLang="ko-KR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1239DAB-D0A0-4F45-ADB4-23BADD3D87D3}"/>
              </a:ext>
            </a:extLst>
          </p:cNvPr>
          <p:cNvCxnSpPr>
            <a:cxnSpLocks/>
          </p:cNvCxnSpPr>
          <p:nvPr/>
        </p:nvCxnSpPr>
        <p:spPr>
          <a:xfrm>
            <a:off x="-304800" y="4847526"/>
            <a:ext cx="1905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7F1355A-3F3D-43ED-B0B1-B8A5149B3EFF}"/>
              </a:ext>
            </a:extLst>
          </p:cNvPr>
          <p:cNvCxnSpPr>
            <a:cxnSpLocks/>
          </p:cNvCxnSpPr>
          <p:nvPr/>
        </p:nvCxnSpPr>
        <p:spPr>
          <a:xfrm>
            <a:off x="5861367" y="-739712"/>
            <a:ext cx="0" cy="101491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88077F-8E0E-43CF-886E-E02239598B95}"/>
              </a:ext>
            </a:extLst>
          </p:cNvPr>
          <p:cNvCxnSpPr>
            <a:cxnSpLocks/>
          </p:cNvCxnSpPr>
          <p:nvPr/>
        </p:nvCxnSpPr>
        <p:spPr>
          <a:xfrm>
            <a:off x="-1676400" y="9425214"/>
            <a:ext cx="20421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309747-8FE9-4647-81A1-A0E4174AE076}"/>
              </a:ext>
            </a:extLst>
          </p:cNvPr>
          <p:cNvCxnSpPr>
            <a:cxnSpLocks/>
          </p:cNvCxnSpPr>
          <p:nvPr/>
        </p:nvCxnSpPr>
        <p:spPr>
          <a:xfrm>
            <a:off x="11811000" y="-723900"/>
            <a:ext cx="0" cy="101491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FAFD7E-1928-4F49-87E5-8B3FE82473AE}"/>
              </a:ext>
            </a:extLst>
          </p:cNvPr>
          <p:cNvGrpSpPr/>
          <p:nvPr/>
        </p:nvGrpSpPr>
        <p:grpSpPr>
          <a:xfrm>
            <a:off x="6574036" y="1557079"/>
            <a:ext cx="4590980" cy="1954672"/>
            <a:chOff x="6574036" y="1557079"/>
            <a:chExt cx="4590980" cy="19546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7B2644-CA8E-4CD3-B821-E0C4B5AB5D0E}"/>
                </a:ext>
              </a:extLst>
            </p:cNvPr>
            <p:cNvSpPr txBox="1"/>
            <p:nvPr/>
          </p:nvSpPr>
          <p:spPr>
            <a:xfrm>
              <a:off x="6574036" y="2557644"/>
              <a:ext cx="45909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제작된 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AR 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필터를 사용하여 사진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/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동영상 촬영을 할 수 있다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49ADB1-D900-4C0D-AD14-0A4BEB3217D8}"/>
                </a:ext>
              </a:extLst>
            </p:cNvPr>
            <p:cNvSpPr txBox="1"/>
            <p:nvPr/>
          </p:nvSpPr>
          <p:spPr>
            <a:xfrm>
              <a:off x="6574036" y="1557079"/>
              <a:ext cx="4590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1. AR </a:t>
              </a:r>
              <a:r>
                <a:rPr lang="ko-KR" altLang="en-US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필터 사용</a:t>
              </a:r>
              <a:endPara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560D50-BEF9-4ECF-99C1-80160408AD5C}"/>
              </a:ext>
            </a:extLst>
          </p:cNvPr>
          <p:cNvGrpSpPr/>
          <p:nvPr/>
        </p:nvGrpSpPr>
        <p:grpSpPr>
          <a:xfrm>
            <a:off x="12725400" y="1557079"/>
            <a:ext cx="4590980" cy="1954672"/>
            <a:chOff x="6574036" y="1557079"/>
            <a:chExt cx="4590980" cy="195467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E68B9C-D3A4-48F7-8369-C334CFCBC04A}"/>
                </a:ext>
              </a:extLst>
            </p:cNvPr>
            <p:cNvSpPr txBox="1"/>
            <p:nvPr/>
          </p:nvSpPr>
          <p:spPr>
            <a:xfrm>
              <a:off x="6574036" y="2557644"/>
              <a:ext cx="45909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개 이상의 필터 중 원하는 필터를 선택할 수 있는 기능</a:t>
              </a:r>
              <a:endPara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9A1E83-8F6C-4E7C-876E-C9C7CAA44FB3}"/>
                </a:ext>
              </a:extLst>
            </p:cNvPr>
            <p:cNvSpPr txBox="1"/>
            <p:nvPr/>
          </p:nvSpPr>
          <p:spPr>
            <a:xfrm>
              <a:off x="6574036" y="1557079"/>
              <a:ext cx="4590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</a:t>
              </a:r>
              <a:r>
                <a:rPr lang="ko-KR" altLang="en-US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종류별 </a:t>
              </a:r>
              <a:r>
                <a:rPr lang="en-US" altLang="ko-KR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AR </a:t>
              </a:r>
              <a:r>
                <a:rPr lang="ko-KR" altLang="en-US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필터 제공</a:t>
              </a:r>
              <a:endPara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BA997C7-3BF5-40EB-ACEC-CAC56A9EA599}"/>
              </a:ext>
            </a:extLst>
          </p:cNvPr>
          <p:cNvGrpSpPr/>
          <p:nvPr/>
        </p:nvGrpSpPr>
        <p:grpSpPr>
          <a:xfrm>
            <a:off x="6581425" y="5753100"/>
            <a:ext cx="4590980" cy="1954672"/>
            <a:chOff x="6574036" y="1557079"/>
            <a:chExt cx="4590980" cy="195467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5A7604-7469-4FDB-B64D-08A5A66E6AA9}"/>
                </a:ext>
              </a:extLst>
            </p:cNvPr>
            <p:cNvSpPr txBox="1"/>
            <p:nvPr/>
          </p:nvSpPr>
          <p:spPr>
            <a:xfrm>
              <a:off x="6574036" y="2557644"/>
              <a:ext cx="45909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AR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필터를 적용한 사진을 갤러리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앨범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에 저장할 수 있다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96909F-C884-4E8E-9119-5211F619E48E}"/>
                </a:ext>
              </a:extLst>
            </p:cNvPr>
            <p:cNvSpPr txBox="1"/>
            <p:nvPr/>
          </p:nvSpPr>
          <p:spPr>
            <a:xfrm>
              <a:off x="6574036" y="1557079"/>
              <a:ext cx="4590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4. </a:t>
              </a:r>
              <a:r>
                <a:rPr lang="ko-KR" altLang="en-US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회원의 갤러리 관리</a:t>
              </a:r>
              <a:endPara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A5F0C12-AC1C-4D8D-B942-99DB23B1BE1C}"/>
              </a:ext>
            </a:extLst>
          </p:cNvPr>
          <p:cNvGrpSpPr/>
          <p:nvPr/>
        </p:nvGrpSpPr>
        <p:grpSpPr>
          <a:xfrm>
            <a:off x="12732789" y="5753100"/>
            <a:ext cx="4590980" cy="2385560"/>
            <a:chOff x="6574036" y="1557079"/>
            <a:chExt cx="4590980" cy="238556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AD0CD61-BA5A-4F9A-A2A3-8ED29EF040F2}"/>
                </a:ext>
              </a:extLst>
            </p:cNvPr>
            <p:cNvSpPr txBox="1"/>
            <p:nvPr/>
          </p:nvSpPr>
          <p:spPr>
            <a:xfrm>
              <a:off x="6574036" y="2557644"/>
              <a:ext cx="45909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회원이 저장한 사진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또는 영상을 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SNS(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페이스북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트위터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인스타그램 등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에 공유할 수 있다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2AE6C3-0018-4880-A7D9-4144027EF5A7}"/>
                </a:ext>
              </a:extLst>
            </p:cNvPr>
            <p:cNvSpPr txBox="1"/>
            <p:nvPr/>
          </p:nvSpPr>
          <p:spPr>
            <a:xfrm>
              <a:off x="6574036" y="1557079"/>
              <a:ext cx="4590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5. SNS </a:t>
              </a:r>
              <a:r>
                <a:rPr lang="ko-KR" altLang="en-US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공유</a:t>
              </a:r>
              <a:endPara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5240E1-B543-4557-9894-9843A69AE489}"/>
              </a:ext>
            </a:extLst>
          </p:cNvPr>
          <p:cNvGrpSpPr/>
          <p:nvPr/>
        </p:nvGrpSpPr>
        <p:grpSpPr>
          <a:xfrm>
            <a:off x="819220" y="5776329"/>
            <a:ext cx="4590980" cy="1954672"/>
            <a:chOff x="6574036" y="1557079"/>
            <a:chExt cx="4590980" cy="195467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CC61DB-F6F6-4BF3-9B07-1A89C2217E40}"/>
                </a:ext>
              </a:extLst>
            </p:cNvPr>
            <p:cNvSpPr txBox="1"/>
            <p:nvPr/>
          </p:nvSpPr>
          <p:spPr>
            <a:xfrm>
              <a:off x="6574036" y="2557644"/>
              <a:ext cx="45909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플래시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타이머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화면 비율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카메라 전</a:t>
              </a:r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/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후면 전환 등</a:t>
              </a:r>
              <a:endPara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E03783-672D-4EF6-9A46-F1CAFF4FD687}"/>
                </a:ext>
              </a:extLst>
            </p:cNvPr>
            <p:cNvSpPr txBox="1"/>
            <p:nvPr/>
          </p:nvSpPr>
          <p:spPr>
            <a:xfrm>
              <a:off x="6574036" y="1557079"/>
              <a:ext cx="4590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3. </a:t>
              </a:r>
              <a:r>
                <a:rPr lang="ko-KR" altLang="en-US" sz="3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카메라 옵션 제공</a:t>
              </a:r>
              <a:endPara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06FA92C-C127-48B9-B1FE-2DA0A7081015}"/>
              </a:ext>
            </a:extLst>
          </p:cNvPr>
          <p:cNvSpPr txBox="1"/>
          <p:nvPr/>
        </p:nvSpPr>
        <p:spPr>
          <a:xfrm>
            <a:off x="16764000" y="9575002"/>
            <a:ext cx="136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13/16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2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FF68B100-9413-4E03-AD87-DFA3B740C252}"/>
              </a:ext>
            </a:extLst>
          </p:cNvPr>
          <p:cNvSpPr txBox="1"/>
          <p:nvPr/>
        </p:nvSpPr>
        <p:spPr>
          <a:xfrm>
            <a:off x="1082219" y="796908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sz="8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목업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(Figma)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A3B575-AD12-4746-9C2D-2C4C48E2CF31}"/>
              </a:ext>
            </a:extLst>
          </p:cNvPr>
          <p:cNvGrpSpPr/>
          <p:nvPr/>
        </p:nvGrpSpPr>
        <p:grpSpPr>
          <a:xfrm>
            <a:off x="1048574" y="2175340"/>
            <a:ext cx="3790205" cy="6692721"/>
            <a:chOff x="1048574" y="2297755"/>
            <a:chExt cx="3790205" cy="6692721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048574" y="2297755"/>
              <a:ext cx="3790205" cy="6692721"/>
              <a:chOff x="1048574" y="2297755"/>
              <a:chExt cx="3790205" cy="6692721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48574" y="2297755"/>
                <a:ext cx="3790205" cy="6692721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DABB357-3032-4875-9A9D-F28EBC82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0" t="1140" r="1341" b="1530"/>
            <a:stretch/>
          </p:blipFill>
          <p:spPr>
            <a:xfrm>
              <a:off x="1107547" y="2353898"/>
              <a:ext cx="3672257" cy="650163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99B9CA0-0913-47FD-8CB8-6001D86C1973}"/>
              </a:ext>
            </a:extLst>
          </p:cNvPr>
          <p:cNvGrpSpPr/>
          <p:nvPr/>
        </p:nvGrpSpPr>
        <p:grpSpPr>
          <a:xfrm>
            <a:off x="5168921" y="2175340"/>
            <a:ext cx="3790205" cy="6692721"/>
            <a:chOff x="5168921" y="2297755"/>
            <a:chExt cx="3790205" cy="669272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168921" y="2297755"/>
              <a:ext cx="3790205" cy="6692721"/>
              <a:chOff x="5168921" y="2297755"/>
              <a:chExt cx="3790205" cy="66927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68921" y="2297755"/>
                <a:ext cx="3790205" cy="6692721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35966EC-17E5-4B99-96D2-6EBDDAF84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35" t="2744" r="4405" b="1967"/>
            <a:stretch/>
          </p:blipFill>
          <p:spPr>
            <a:xfrm>
              <a:off x="5221227" y="2362726"/>
              <a:ext cx="3670379" cy="659077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D69A41-F620-4F2E-BB78-0169BC03C3FD}"/>
              </a:ext>
            </a:extLst>
          </p:cNvPr>
          <p:cNvGrpSpPr/>
          <p:nvPr/>
        </p:nvGrpSpPr>
        <p:grpSpPr>
          <a:xfrm>
            <a:off x="9289269" y="2175340"/>
            <a:ext cx="3790205" cy="6692721"/>
            <a:chOff x="9289269" y="2297755"/>
            <a:chExt cx="3790205" cy="669272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289269" y="2297755"/>
              <a:ext cx="3790205" cy="6692721"/>
              <a:chOff x="9289269" y="2297755"/>
              <a:chExt cx="3790205" cy="669272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89269" y="2297755"/>
                <a:ext cx="3790205" cy="6692721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75CAD01-3E08-48D1-8ADE-F46CF52B1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850" t="4246" r="4942" b="3095"/>
            <a:stretch/>
          </p:blipFill>
          <p:spPr>
            <a:xfrm>
              <a:off x="9340201" y="2335855"/>
              <a:ext cx="3674726" cy="6519674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0AD318-D024-4E97-A1B9-25A15F063C06}"/>
              </a:ext>
            </a:extLst>
          </p:cNvPr>
          <p:cNvGrpSpPr/>
          <p:nvPr/>
        </p:nvGrpSpPr>
        <p:grpSpPr>
          <a:xfrm>
            <a:off x="13409616" y="2175340"/>
            <a:ext cx="3790205" cy="6692721"/>
            <a:chOff x="13409616" y="2297755"/>
            <a:chExt cx="3790205" cy="669272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409616" y="2297755"/>
              <a:ext cx="3790205" cy="6692721"/>
              <a:chOff x="13409616" y="2297755"/>
              <a:chExt cx="3790205" cy="669272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409616" y="2297755"/>
                <a:ext cx="3790205" cy="6692721"/>
              </a:xfrm>
              <a:prstGeom prst="rect">
                <a:avLst/>
              </a:prstGeom>
            </p:spPr>
          </p:pic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C19D758-89DC-4E03-B9F5-00D4B3FC5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06" t="2850" r="4855" b="3089"/>
            <a:stretch/>
          </p:blipFill>
          <p:spPr>
            <a:xfrm>
              <a:off x="13461999" y="2349499"/>
              <a:ext cx="3654394" cy="655407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55D72D-3065-43ED-8427-71671D73C11E}"/>
              </a:ext>
            </a:extLst>
          </p:cNvPr>
          <p:cNvSpPr/>
          <p:nvPr/>
        </p:nvSpPr>
        <p:spPr>
          <a:xfrm>
            <a:off x="8305800" y="-571498"/>
            <a:ext cx="10892391" cy="2484528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242F7E-A253-44CB-AC14-0AADE5D7AC36}"/>
              </a:ext>
            </a:extLst>
          </p:cNvPr>
          <p:cNvSpPr txBox="1"/>
          <p:nvPr/>
        </p:nvSpPr>
        <p:spPr>
          <a:xfrm>
            <a:off x="1752113" y="8877300"/>
            <a:ext cx="238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#01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E2F547-D8D1-4811-9764-DF39D7A03155}"/>
              </a:ext>
            </a:extLst>
          </p:cNvPr>
          <p:cNvSpPr txBox="1"/>
          <p:nvPr/>
        </p:nvSpPr>
        <p:spPr>
          <a:xfrm>
            <a:off x="5806124" y="8877300"/>
            <a:ext cx="2515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#02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 선택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00C2CA-FAC8-4B5B-A47A-A946BAD9A590}"/>
              </a:ext>
            </a:extLst>
          </p:cNvPr>
          <p:cNvSpPr txBox="1"/>
          <p:nvPr/>
        </p:nvSpPr>
        <p:spPr>
          <a:xfrm>
            <a:off x="9926472" y="8877300"/>
            <a:ext cx="2515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#03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 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6E74A1-5DA1-4DCF-AE48-CE808DCE0A6B}"/>
              </a:ext>
            </a:extLst>
          </p:cNvPr>
          <p:cNvSpPr txBox="1"/>
          <p:nvPr/>
        </p:nvSpPr>
        <p:spPr>
          <a:xfrm>
            <a:off x="14046819" y="8877300"/>
            <a:ext cx="2515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#04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공유 화면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8FFD256-CC07-4D4B-82B8-24DDE498D267}"/>
              </a:ext>
            </a:extLst>
          </p:cNvPr>
          <p:cNvCxnSpPr/>
          <p:nvPr/>
        </p:nvCxnSpPr>
        <p:spPr>
          <a:xfrm>
            <a:off x="4038600" y="6362700"/>
            <a:ext cx="0" cy="1143000"/>
          </a:xfrm>
          <a:prstGeom prst="straightConnector1">
            <a:avLst/>
          </a:prstGeom>
          <a:ln w="130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D880633-8842-4587-9C69-B4F23DA485C1}"/>
              </a:ext>
            </a:extLst>
          </p:cNvPr>
          <p:cNvCxnSpPr>
            <a:cxnSpLocks/>
          </p:cNvCxnSpPr>
          <p:nvPr/>
        </p:nvCxnSpPr>
        <p:spPr>
          <a:xfrm>
            <a:off x="3995057" y="7048500"/>
            <a:ext cx="1173864" cy="0"/>
          </a:xfrm>
          <a:prstGeom prst="straightConnector1">
            <a:avLst/>
          </a:prstGeom>
          <a:ln w="130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AA81B08-5562-4548-BD01-96E02253A962}"/>
              </a:ext>
            </a:extLst>
          </p:cNvPr>
          <p:cNvCxnSpPr/>
          <p:nvPr/>
        </p:nvCxnSpPr>
        <p:spPr>
          <a:xfrm>
            <a:off x="7010400" y="7048500"/>
            <a:ext cx="0" cy="1143000"/>
          </a:xfrm>
          <a:prstGeom prst="straightConnector1">
            <a:avLst/>
          </a:prstGeom>
          <a:ln w="130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D924E25-4387-4379-9893-96978C7E631F}"/>
              </a:ext>
            </a:extLst>
          </p:cNvPr>
          <p:cNvCxnSpPr/>
          <p:nvPr/>
        </p:nvCxnSpPr>
        <p:spPr>
          <a:xfrm>
            <a:off x="12485813" y="6210300"/>
            <a:ext cx="0" cy="1143000"/>
          </a:xfrm>
          <a:prstGeom prst="straightConnector1">
            <a:avLst/>
          </a:prstGeom>
          <a:ln w="130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8A94C0F-AF01-48C1-AB4F-976300E998D8}"/>
              </a:ext>
            </a:extLst>
          </p:cNvPr>
          <p:cNvCxnSpPr>
            <a:cxnSpLocks/>
          </p:cNvCxnSpPr>
          <p:nvPr/>
        </p:nvCxnSpPr>
        <p:spPr>
          <a:xfrm>
            <a:off x="12344400" y="7962900"/>
            <a:ext cx="1065216" cy="0"/>
          </a:xfrm>
          <a:prstGeom prst="straightConnector1">
            <a:avLst/>
          </a:prstGeom>
          <a:ln w="130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3321D1B-25F3-4908-928D-4004E64F8D91}"/>
              </a:ext>
            </a:extLst>
          </p:cNvPr>
          <p:cNvCxnSpPr>
            <a:cxnSpLocks/>
          </p:cNvCxnSpPr>
          <p:nvPr/>
        </p:nvCxnSpPr>
        <p:spPr>
          <a:xfrm>
            <a:off x="-1676400" y="9425214"/>
            <a:ext cx="20421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BC7B001-B536-424F-9819-A38AC06D58A1}"/>
              </a:ext>
            </a:extLst>
          </p:cNvPr>
          <p:cNvSpPr txBox="1"/>
          <p:nvPr/>
        </p:nvSpPr>
        <p:spPr>
          <a:xfrm>
            <a:off x="16764000" y="9575002"/>
            <a:ext cx="136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14/16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048BDB-F8C6-464E-B06D-B1AB3ACB87CE}"/>
              </a:ext>
            </a:extLst>
          </p:cNvPr>
          <p:cNvSpPr/>
          <p:nvPr/>
        </p:nvSpPr>
        <p:spPr>
          <a:xfrm>
            <a:off x="9601200" y="-571498"/>
            <a:ext cx="9596991" cy="4190998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A4DC4-8415-4505-856E-C04CCC0D1B5E}"/>
              </a:ext>
            </a:extLst>
          </p:cNvPr>
          <p:cNvSpPr txBox="1"/>
          <p:nvPr/>
        </p:nvSpPr>
        <p:spPr>
          <a:xfrm>
            <a:off x="1082219" y="796908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sz="8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목업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 예시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FE5579-82D3-468F-91A1-8D3B4FE3C234}"/>
              </a:ext>
            </a:extLst>
          </p:cNvPr>
          <p:cNvGrpSpPr/>
          <p:nvPr/>
        </p:nvGrpSpPr>
        <p:grpSpPr>
          <a:xfrm>
            <a:off x="13112898" y="3924300"/>
            <a:ext cx="4565501" cy="4874254"/>
            <a:chOff x="13112898" y="4541813"/>
            <a:chExt cx="4565501" cy="48742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0CDFF5-E48E-4D1B-AE06-B5A0DE18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18961" y="4541813"/>
              <a:ext cx="3753374" cy="374384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888575-5DEE-4915-ABEF-5B57E1CEC811}"/>
                </a:ext>
              </a:extLst>
            </p:cNvPr>
            <p:cNvSpPr txBox="1"/>
            <p:nvPr/>
          </p:nvSpPr>
          <p:spPr>
            <a:xfrm>
              <a:off x="13112898" y="8461960"/>
              <a:ext cx="45655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메이플스토리</a:t>
              </a:r>
              <a:endPara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sz="28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핑크빈</a:t>
              </a:r>
              <a:endPara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0734B5-4BDD-4D04-BE8E-DD0808B327EA}"/>
              </a:ext>
            </a:extLst>
          </p:cNvPr>
          <p:cNvGrpSpPr/>
          <p:nvPr/>
        </p:nvGrpSpPr>
        <p:grpSpPr>
          <a:xfrm>
            <a:off x="1086130" y="3974945"/>
            <a:ext cx="3886200" cy="4823609"/>
            <a:chOff x="7275957" y="4592458"/>
            <a:chExt cx="3886200" cy="482360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B6E9C75-FDE3-457B-A1B7-491B63EB1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4557" y="4592458"/>
              <a:ext cx="3429000" cy="369320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F4AC90-12BE-4BD9-8B32-02ECF1FF33D4}"/>
                </a:ext>
              </a:extLst>
            </p:cNvPr>
            <p:cNvSpPr txBox="1"/>
            <p:nvPr/>
          </p:nvSpPr>
          <p:spPr>
            <a:xfrm>
              <a:off x="7275957" y="8461960"/>
              <a:ext cx="3886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카트라이더 러쉬 플러스</a:t>
              </a:r>
              <a:endPara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검은 고양이 해리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D5426F-3342-4BAF-B413-C2895DC87865}"/>
              </a:ext>
            </a:extLst>
          </p:cNvPr>
          <p:cNvGrpSpPr/>
          <p:nvPr/>
        </p:nvGrpSpPr>
        <p:grpSpPr>
          <a:xfrm>
            <a:off x="6983615" y="4243864"/>
            <a:ext cx="4320769" cy="4554690"/>
            <a:chOff x="852046" y="4861377"/>
            <a:chExt cx="4320769" cy="4554690"/>
          </a:xfrm>
        </p:grpSpPr>
        <p:pic>
          <p:nvPicPr>
            <p:cNvPr id="33" name="shape1038">
              <a:extLst>
                <a:ext uri="{FF2B5EF4-FFF2-40B4-BE49-F238E27FC236}">
                  <a16:creationId xmlns:a16="http://schemas.microsoft.com/office/drawing/2014/main" id="{3D2627F1-BC77-4510-8687-F97FA3734EFF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52046" y="4861377"/>
              <a:ext cx="4320769" cy="342428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AB54F9-F224-4D39-8B13-DDCA205AC280}"/>
                </a:ext>
              </a:extLst>
            </p:cNvPr>
            <p:cNvSpPr txBox="1"/>
            <p:nvPr/>
          </p:nvSpPr>
          <p:spPr>
            <a:xfrm>
              <a:off x="1069330" y="8461960"/>
              <a:ext cx="3886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크레이지 아케이드</a:t>
              </a:r>
              <a:endPara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sz="28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샤샤샥</a:t>
              </a:r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효과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0B84467-08A5-401C-9CF9-F6B4139BD3EA}"/>
              </a:ext>
            </a:extLst>
          </p:cNvPr>
          <p:cNvCxnSpPr>
            <a:cxnSpLocks/>
          </p:cNvCxnSpPr>
          <p:nvPr/>
        </p:nvCxnSpPr>
        <p:spPr>
          <a:xfrm>
            <a:off x="-288396" y="3619500"/>
            <a:ext cx="1872879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86C1085-9190-4071-8FD2-20DF5243CEF0}"/>
              </a:ext>
            </a:extLst>
          </p:cNvPr>
          <p:cNvCxnSpPr>
            <a:cxnSpLocks/>
          </p:cNvCxnSpPr>
          <p:nvPr/>
        </p:nvCxnSpPr>
        <p:spPr>
          <a:xfrm>
            <a:off x="-288396" y="9425214"/>
            <a:ext cx="1903359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50091E-06CF-4428-AED3-1C34A7B21502}"/>
              </a:ext>
            </a:extLst>
          </p:cNvPr>
          <p:cNvSpPr txBox="1"/>
          <p:nvPr/>
        </p:nvSpPr>
        <p:spPr>
          <a:xfrm>
            <a:off x="16764000" y="9575002"/>
            <a:ext cx="136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15/16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4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239EB3-9B8D-41DD-A6A4-4C82280ADC4B}"/>
              </a:ext>
            </a:extLst>
          </p:cNvPr>
          <p:cNvSpPr/>
          <p:nvPr/>
        </p:nvSpPr>
        <p:spPr>
          <a:xfrm>
            <a:off x="-1373238" y="-571500"/>
            <a:ext cx="20571429" cy="6184563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EE34E0-2D4E-4902-AFF6-5D5822630961}"/>
              </a:ext>
            </a:extLst>
          </p:cNvPr>
          <p:cNvSpPr/>
          <p:nvPr/>
        </p:nvSpPr>
        <p:spPr>
          <a:xfrm>
            <a:off x="-1409523" y="9410825"/>
            <a:ext cx="20571428" cy="1487525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7820C-EB59-4DD8-9FE1-3CB79B1D5D1E}"/>
              </a:ext>
            </a:extLst>
          </p:cNvPr>
          <p:cNvSpPr txBox="1"/>
          <p:nvPr/>
        </p:nvSpPr>
        <p:spPr>
          <a:xfrm>
            <a:off x="996279" y="6103072"/>
            <a:ext cx="6220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CFBBB8-911E-4E08-A712-8DC30684B1FF}"/>
              </a:ext>
            </a:extLst>
          </p:cNvPr>
          <p:cNvSpPr txBox="1"/>
          <p:nvPr/>
        </p:nvSpPr>
        <p:spPr>
          <a:xfrm>
            <a:off x="996279" y="8537826"/>
            <a:ext cx="6565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#SSAFY #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기업연계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#8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 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#NEXON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#AR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7D1AB1-6A55-4E2E-84CD-5F0841698901}"/>
              </a:ext>
            </a:extLst>
          </p:cNvPr>
          <p:cNvSpPr txBox="1"/>
          <p:nvPr/>
        </p:nvSpPr>
        <p:spPr>
          <a:xfrm>
            <a:off x="996279" y="7249292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Q&amp;A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07B23E1-ED32-4A01-A7FD-38E731BE385E}"/>
              </a:ext>
            </a:extLst>
          </p:cNvPr>
          <p:cNvSpPr txBox="1"/>
          <p:nvPr/>
        </p:nvSpPr>
        <p:spPr>
          <a:xfrm>
            <a:off x="1000064" y="799863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AR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r>
              <a:rPr lang="ko-KR" altLang="en-US" sz="8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뭔가요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1D19EC-935E-4FBD-B3BA-77659DDF22BE}"/>
              </a:ext>
            </a:extLst>
          </p:cNvPr>
          <p:cNvSpPr txBox="1"/>
          <p:nvPr/>
        </p:nvSpPr>
        <p:spPr>
          <a:xfrm>
            <a:off x="2098769" y="8727937"/>
            <a:ext cx="179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인스타그램</a:t>
            </a:r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64" y="2057143"/>
            <a:ext cx="3988885" cy="65473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41167" y="2057144"/>
            <a:ext cx="4088355" cy="6546748"/>
            <a:chOff x="5122532" y="2057143"/>
            <a:chExt cx="3853973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2532" y="2057143"/>
              <a:ext cx="3853973" cy="6171429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2989381" y="2057143"/>
            <a:ext cx="4305431" cy="6552867"/>
            <a:chOff x="9232177" y="2057143"/>
            <a:chExt cx="4054815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2177" y="2057143"/>
              <a:ext cx="4054815" cy="617142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7DF31AE-552B-4C62-9C15-8B239AA10A5B}"/>
              </a:ext>
            </a:extLst>
          </p:cNvPr>
          <p:cNvSpPr txBox="1"/>
          <p:nvPr/>
        </p:nvSpPr>
        <p:spPr>
          <a:xfrm>
            <a:off x="7494273" y="8727937"/>
            <a:ext cx="2932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SNOW x crocs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EAC6ED-BE1E-4AEE-BD1B-C0EBF6C773A7}"/>
              </a:ext>
            </a:extLst>
          </p:cNvPr>
          <p:cNvSpPr txBox="1"/>
          <p:nvPr/>
        </p:nvSpPr>
        <p:spPr>
          <a:xfrm>
            <a:off x="14545644" y="8727937"/>
            <a:ext cx="113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HERA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F66CC-E467-4E7A-AAC8-BB2E51545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0" y="3044518"/>
            <a:ext cx="4572000" cy="457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15F465-BECB-482A-BE42-EBE2E39478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3957637"/>
            <a:ext cx="2686050" cy="2371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C3CE52-815B-40A0-AEC0-661EEDB9C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572" y="2354000"/>
            <a:ext cx="3133725" cy="609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2188A62-26F8-4D5A-B12E-3BEFD1354171}"/>
              </a:ext>
            </a:extLst>
          </p:cNvPr>
          <p:cNvSpPr txBox="1"/>
          <p:nvPr/>
        </p:nvSpPr>
        <p:spPr>
          <a:xfrm>
            <a:off x="15744494" y="9575002"/>
            <a:ext cx="238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페이지번호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x/y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65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2267" y="2482130"/>
            <a:ext cx="3085714" cy="2095315"/>
            <a:chOff x="1512267" y="2482130"/>
            <a:chExt cx="3085714" cy="20953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">
              <a:off x="1512267" y="2482130"/>
              <a:ext cx="3085714" cy="20953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1247" y="2709343"/>
            <a:ext cx="2416494" cy="1640889"/>
            <a:chOff x="8331247" y="2709343"/>
            <a:chExt cx="2416494" cy="1640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1247" y="2709343"/>
              <a:ext cx="2416494" cy="1640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85714" y="2394825"/>
            <a:ext cx="3342857" cy="2269924"/>
            <a:chOff x="13885714" y="2394825"/>
            <a:chExt cx="3342857" cy="2269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5714" y="2394825"/>
              <a:ext cx="3342857" cy="22699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67387" y="6106234"/>
            <a:ext cx="2784994" cy="1891114"/>
            <a:chOff x="4567387" y="6106234"/>
            <a:chExt cx="2784994" cy="1891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7387" y="6106234"/>
              <a:ext cx="2784994" cy="1891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762" y="3784435"/>
            <a:ext cx="16076190" cy="3233624"/>
            <a:chOff x="1104762" y="3784435"/>
            <a:chExt cx="16076190" cy="32336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762" y="3784435"/>
              <a:ext cx="16076190" cy="3233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9584" y="6359520"/>
            <a:ext cx="2416494" cy="1640889"/>
            <a:chOff x="11259584" y="6359520"/>
            <a:chExt cx="2416494" cy="1640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59584" y="6359520"/>
              <a:ext cx="2416494" cy="1640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263" y="680373"/>
            <a:ext cx="1797567" cy="8749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89242" y="4283154"/>
            <a:ext cx="611622" cy="562692"/>
            <a:chOff x="5589242" y="4283154"/>
            <a:chExt cx="611622" cy="5626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9242" y="4283154"/>
              <a:ext cx="611622" cy="562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85157" y="4286475"/>
            <a:ext cx="550919" cy="556050"/>
            <a:chOff x="2485157" y="4286475"/>
            <a:chExt cx="550919" cy="5560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5157" y="4286475"/>
              <a:ext cx="550919" cy="5560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48335" y="4195308"/>
            <a:ext cx="667313" cy="738383"/>
            <a:chOff x="12048335" y="4195308"/>
            <a:chExt cx="667313" cy="73838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8335" y="4195308"/>
              <a:ext cx="667313" cy="738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54031" y="4275962"/>
            <a:ext cx="741139" cy="577075"/>
            <a:chOff x="8754031" y="4275962"/>
            <a:chExt cx="741139" cy="5770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54031" y="4275962"/>
              <a:ext cx="741139" cy="5770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68815" y="4263276"/>
            <a:ext cx="596422" cy="602447"/>
            <a:chOff x="15268815" y="4263276"/>
            <a:chExt cx="596422" cy="6024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68815" y="4263276"/>
              <a:ext cx="596422" cy="6024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0894" y="5069899"/>
            <a:ext cx="2573679" cy="124425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00543" y="5069899"/>
            <a:ext cx="2616015" cy="124425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59238" y="5069899"/>
            <a:ext cx="2605124" cy="124425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43791" y="5069899"/>
            <a:ext cx="2588402" cy="124425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15177" y="5069899"/>
            <a:ext cx="2573353" cy="124425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96910" y="9536941"/>
            <a:ext cx="3526859" cy="4247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16200000">
            <a:off x="16183310" y="1821235"/>
            <a:ext cx="1659761" cy="3851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23870" y="-609524"/>
            <a:ext cx="5271368" cy="10019048"/>
            <a:chOff x="15623870" y="-609524"/>
            <a:chExt cx="5271368" cy="10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870" y="-609524"/>
              <a:ext cx="5271368" cy="10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8571" y="1237724"/>
            <a:ext cx="6171429" cy="2525966"/>
            <a:chOff x="11028571" y="1237724"/>
            <a:chExt cx="6171429" cy="2525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8571" y="1237724"/>
              <a:ext cx="6171429" cy="2525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8571" y="3887230"/>
            <a:ext cx="6171429" cy="2525966"/>
            <a:chOff x="11028571" y="3887230"/>
            <a:chExt cx="6171429" cy="25259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8571" y="3887230"/>
              <a:ext cx="6171429" cy="25259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8571" y="6536736"/>
            <a:ext cx="6171429" cy="2525966"/>
            <a:chOff x="11028571" y="6536736"/>
            <a:chExt cx="6171429" cy="25259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8571" y="6536736"/>
              <a:ext cx="6171429" cy="25259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263" y="2993618"/>
            <a:ext cx="7773691" cy="1392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8723" y="2304838"/>
            <a:ext cx="2368322" cy="7818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263" y="5375879"/>
            <a:ext cx="7773691" cy="13922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723" y="4687098"/>
            <a:ext cx="2368322" cy="7818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263" y="7805758"/>
            <a:ext cx="7773691" cy="13922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8723" y="7116977"/>
            <a:ext cx="2368322" cy="7818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441" y="1033848"/>
            <a:ext cx="1313951" cy="1368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6910" y="9536941"/>
            <a:ext cx="3526859" cy="4247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32258" y="8777952"/>
            <a:ext cx="1782078" cy="13682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28209D-1398-473A-855D-B0F81A2D5D40}"/>
              </a:ext>
            </a:extLst>
          </p:cNvPr>
          <p:cNvSpPr txBox="1"/>
          <p:nvPr/>
        </p:nvSpPr>
        <p:spPr>
          <a:xfrm>
            <a:off x="998723" y="2453423"/>
            <a:ext cx="8001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넥슨에서 제시한 프로젝트 주제</a:t>
            </a: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AR(</a:t>
            </a:r>
            <a:r>
              <a: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</a:t>
            </a:r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r>
              <a:rPr lang="ko-KR" altLang="en-US" sz="3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뭔가요</a:t>
            </a:r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 marL="514350" indent="-514350">
              <a:buAutoNum type="arabicPeriod"/>
            </a:pP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설문</a:t>
            </a: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 구체화</a:t>
            </a: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요구사항 정의</a:t>
            </a: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목업</a:t>
            </a: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endParaRPr lang="en-US" altLang="ko-KR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en-US" altLang="ko-KR" sz="3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QnA</a:t>
            </a:r>
            <a:endParaRPr lang="ko-KR" altLang="en-US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F7FB364-763E-4004-BC52-92EDEED18598}"/>
              </a:ext>
            </a:extLst>
          </p:cNvPr>
          <p:cNvSpPr/>
          <p:nvPr/>
        </p:nvSpPr>
        <p:spPr>
          <a:xfrm>
            <a:off x="8999723" y="-342899"/>
            <a:ext cx="11502813" cy="13124502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DB0E9EF-CEF0-494B-8BEE-7C3159670DE5}"/>
              </a:ext>
            </a:extLst>
          </p:cNvPr>
          <p:cNvCxnSpPr>
            <a:cxnSpLocks/>
          </p:cNvCxnSpPr>
          <p:nvPr/>
        </p:nvCxnSpPr>
        <p:spPr>
          <a:xfrm>
            <a:off x="8999723" y="-1028700"/>
            <a:ext cx="0" cy="118255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6B9FFA8-5A52-45C3-A441-20CED4811C68}"/>
              </a:ext>
            </a:extLst>
          </p:cNvPr>
          <p:cNvSpPr txBox="1"/>
          <p:nvPr/>
        </p:nvSpPr>
        <p:spPr>
          <a:xfrm>
            <a:off x="1000064" y="799863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0. 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5849" y="-152381"/>
            <a:ext cx="12835580" cy="2816036"/>
            <a:chOff x="573584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584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2165" y="3713035"/>
            <a:ext cx="9465768" cy="4973944"/>
            <a:chOff x="7432165" y="3713035"/>
            <a:chExt cx="9465768" cy="4973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773" y="1469555"/>
              <a:ext cx="18931536" cy="99478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2165" y="3713035"/>
              <a:ext cx="9465768" cy="4973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381" y="4557531"/>
            <a:ext cx="9646239" cy="114889"/>
            <a:chOff x="916381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16381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263" y="680373"/>
            <a:ext cx="1797567" cy="8749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7375" y="2858365"/>
            <a:ext cx="2909902" cy="20186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3339" y="2060501"/>
            <a:ext cx="1313951" cy="1368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39050" y="3392868"/>
            <a:ext cx="9504975" cy="5010928"/>
            <a:chOff x="7139050" y="3392868"/>
            <a:chExt cx="9504975" cy="50109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9050" y="3392868"/>
              <a:ext cx="9504975" cy="50109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9263" y="4544871"/>
            <a:ext cx="3970104" cy="30747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25125" y="2603854"/>
            <a:ext cx="12917944" cy="114889"/>
            <a:chOff x="5725125" y="2603854"/>
            <a:chExt cx="12917944" cy="114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5725125" y="2603854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574" y="8686979"/>
            <a:ext cx="297457" cy="285707"/>
            <a:chOff x="1048574" y="8686979"/>
            <a:chExt cx="297457" cy="285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8574" y="8686979"/>
              <a:ext cx="297457" cy="285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15364" y="6496674"/>
            <a:ext cx="9830548" cy="1413118"/>
            <a:chOff x="9315364" y="6496674"/>
            <a:chExt cx="9830548" cy="14131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15364" y="6496674"/>
              <a:ext cx="9830548" cy="141311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72588" y="6835958"/>
            <a:ext cx="4466589" cy="7548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14457" y="6835958"/>
            <a:ext cx="1840125" cy="76311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96910" y="9536941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90476" y="-476190"/>
            <a:ext cx="1750492" cy="9904762"/>
            <a:chOff x="17190476" y="-476190"/>
            <a:chExt cx="1750492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0476" y="-476190"/>
              <a:ext cx="1750492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47619" y="750478"/>
            <a:ext cx="3255254" cy="3255254"/>
            <a:chOff x="12847619" y="750478"/>
            <a:chExt cx="3255254" cy="32552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7619" y="750478"/>
              <a:ext cx="3255254" cy="3255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47619" y="3152336"/>
            <a:ext cx="3246950" cy="3246950"/>
            <a:chOff x="12847619" y="3152336"/>
            <a:chExt cx="3246950" cy="3246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7619" y="3152336"/>
              <a:ext cx="3246950" cy="32469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48007" y="4557531"/>
            <a:ext cx="9646239" cy="114889"/>
            <a:chOff x="12348007" y="4557531"/>
            <a:chExt cx="9646239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348007" y="4557531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6579" y="4557531"/>
            <a:ext cx="9646239" cy="114889"/>
            <a:chOff x="6976579" y="4557531"/>
            <a:chExt cx="9646239" cy="1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6976579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375" y="2858365"/>
            <a:ext cx="2909902" cy="201866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9" y="2060501"/>
            <a:ext cx="1313951" cy="1368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263" y="4544871"/>
            <a:ext cx="4777386" cy="43366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3549" y="4544871"/>
            <a:ext cx="4777386" cy="43366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263" y="680373"/>
            <a:ext cx="1797567" cy="874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47619" y="5545890"/>
            <a:ext cx="3246950" cy="3246950"/>
            <a:chOff x="12847619" y="5545890"/>
            <a:chExt cx="3246950" cy="32469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47619" y="5545890"/>
              <a:ext cx="3246950" cy="324695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4309" y="6652430"/>
            <a:ext cx="2161895" cy="136510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89479" y="4360192"/>
            <a:ext cx="1656417" cy="9212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6910" y="9536941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2714" y="4712239"/>
            <a:ext cx="2156432" cy="883297"/>
            <a:chOff x="1792714" y="4712239"/>
            <a:chExt cx="2156432" cy="8832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714" y="4712239"/>
              <a:ext cx="2156432" cy="8832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3" y="680373"/>
            <a:ext cx="1797567" cy="8749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95612" y="2276730"/>
            <a:ext cx="1892323" cy="3851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6910" y="9536941"/>
            <a:ext cx="3526859" cy="4247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41550" y="1990811"/>
            <a:ext cx="487471" cy="5347967"/>
            <a:chOff x="7841550" y="1990811"/>
            <a:chExt cx="487471" cy="53479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1550" y="1990811"/>
              <a:ext cx="487471" cy="53479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08404" y="5225828"/>
            <a:ext cx="652782" cy="2108283"/>
            <a:chOff x="15108404" y="5225828"/>
            <a:chExt cx="652782" cy="21082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5108404" y="5225828"/>
              <a:ext cx="652782" cy="21082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43831" y="5103006"/>
            <a:ext cx="389412" cy="107702"/>
            <a:chOff x="4043831" y="5103006"/>
            <a:chExt cx="389412" cy="1077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3831" y="5103006"/>
              <a:ext cx="389412" cy="1077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3839" y="4723088"/>
            <a:ext cx="2645136" cy="864060"/>
            <a:chOff x="4533839" y="4723088"/>
            <a:chExt cx="2645136" cy="8640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3839" y="4723088"/>
              <a:ext cx="2645136" cy="8640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65229" y="5103006"/>
            <a:ext cx="576321" cy="107702"/>
            <a:chOff x="7265229" y="5103006"/>
            <a:chExt cx="576321" cy="1077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5229" y="5103006"/>
              <a:ext cx="576321" cy="107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48697" y="1577829"/>
            <a:ext cx="2645136" cy="864060"/>
            <a:chOff x="8448697" y="1577829"/>
            <a:chExt cx="2645136" cy="8640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8697" y="1577829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48697" y="3578450"/>
            <a:ext cx="2645136" cy="864060"/>
            <a:chOff x="8448697" y="3578450"/>
            <a:chExt cx="2645136" cy="8640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8697" y="3578450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8697" y="6878177"/>
            <a:ext cx="2645136" cy="864060"/>
            <a:chOff x="8448697" y="6878177"/>
            <a:chExt cx="2645136" cy="8640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8697" y="6878177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54627" y="3977057"/>
            <a:ext cx="479784" cy="107702"/>
            <a:chOff x="7854627" y="3977057"/>
            <a:chExt cx="479784" cy="1077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4627" y="3977057"/>
              <a:ext cx="479784" cy="1077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94462" y="3981909"/>
            <a:ext cx="576321" cy="107702"/>
            <a:chOff x="11194462" y="3981909"/>
            <a:chExt cx="576321" cy="1077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94462" y="3981909"/>
              <a:ext cx="576321" cy="1077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70783" y="2810477"/>
            <a:ext cx="487471" cy="2458221"/>
            <a:chOff x="11770783" y="2810477"/>
            <a:chExt cx="487471" cy="24582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70783" y="2810477"/>
              <a:ext cx="487471" cy="24582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68537" y="2368923"/>
            <a:ext cx="2645136" cy="864060"/>
            <a:chOff x="12368537" y="2368923"/>
            <a:chExt cx="2645136" cy="8640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8537" y="2368923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68537" y="4819045"/>
            <a:ext cx="2645136" cy="864060"/>
            <a:chOff x="12368537" y="4819045"/>
            <a:chExt cx="2645136" cy="86406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8537" y="4819045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94462" y="7250125"/>
            <a:ext cx="1087838" cy="107702"/>
            <a:chOff x="11194462" y="7250125"/>
            <a:chExt cx="1087838" cy="107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94462" y="7250125"/>
              <a:ext cx="1087838" cy="1077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368537" y="6878177"/>
            <a:ext cx="2645136" cy="864060"/>
            <a:chOff x="12368537" y="6878177"/>
            <a:chExt cx="2645136" cy="86406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8537" y="6878177"/>
              <a:ext cx="2645136" cy="8640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017179" y="3972310"/>
            <a:ext cx="1353832" cy="108307"/>
            <a:chOff x="13017179" y="3972310"/>
            <a:chExt cx="1353832" cy="1083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3017179" y="3972310"/>
              <a:ext cx="1353832" cy="10830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7375" y="8291382"/>
            <a:ext cx="4486962" cy="136190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3339" y="7512566"/>
            <a:ext cx="1313951" cy="136822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71737" y="4867178"/>
            <a:ext cx="1843589" cy="72543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15361" y="4934045"/>
            <a:ext cx="2009448" cy="52639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65769" y="1689017"/>
            <a:ext cx="1751056" cy="49967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74498" y="1988998"/>
            <a:ext cx="1076514" cy="38518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65769" y="3691822"/>
            <a:ext cx="1751056" cy="49967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74498" y="3991804"/>
            <a:ext cx="1076514" cy="38518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65769" y="6993461"/>
            <a:ext cx="1751056" cy="49967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74498" y="7293443"/>
            <a:ext cx="1076514" cy="38518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99984" y="2482295"/>
            <a:ext cx="1751056" cy="49967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08713" y="2782277"/>
            <a:ext cx="1076514" cy="38518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99984" y="4931698"/>
            <a:ext cx="1751056" cy="49967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08713" y="5231680"/>
            <a:ext cx="1076514" cy="38518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99984" y="6993461"/>
            <a:ext cx="1751056" cy="49967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08713" y="7293443"/>
            <a:ext cx="1076514" cy="38518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874498" y="4560879"/>
            <a:ext cx="1449290" cy="65362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874498" y="2535599"/>
            <a:ext cx="1449290" cy="65362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57748" y="5610953"/>
            <a:ext cx="1960633" cy="4299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F1D05E-CF97-4F9A-A608-4C4BDC7CF32E}"/>
              </a:ext>
            </a:extLst>
          </p:cNvPr>
          <p:cNvSpPr/>
          <p:nvPr/>
        </p:nvSpPr>
        <p:spPr>
          <a:xfrm>
            <a:off x="16916400" y="-571499"/>
            <a:ext cx="2281791" cy="9996712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4DD3D2-CCB7-4C3A-86A5-B39EEFAA4B22}"/>
              </a:ext>
            </a:extLst>
          </p:cNvPr>
          <p:cNvSpPr txBox="1"/>
          <p:nvPr/>
        </p:nvSpPr>
        <p:spPr>
          <a:xfrm>
            <a:off x="1000064" y="799863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넥슨에서 제시한 프로젝트 주제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B83011-FE9C-458B-88BE-10BD150A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800" y="522657"/>
            <a:ext cx="1668931" cy="15978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50F97A-0D9E-46FC-9BBF-D45FA8043CC3}"/>
              </a:ext>
            </a:extLst>
          </p:cNvPr>
          <p:cNvSpPr txBox="1"/>
          <p:nvPr/>
        </p:nvSpPr>
        <p:spPr>
          <a:xfrm>
            <a:off x="1371600" y="2747382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주제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넥슨의 게임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IP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이용한 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AR </a:t>
            </a:r>
            <a:r>
              <a:rPr lang="ko-KR" altLang="en-US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777B0-0811-4C43-8C0E-EFC4EEACE724}"/>
              </a:ext>
            </a:extLst>
          </p:cNvPr>
          <p:cNvSpPr txBox="1"/>
          <p:nvPr/>
        </p:nvSpPr>
        <p:spPr>
          <a:xfrm>
            <a:off x="1371600" y="4026324"/>
            <a:ext cx="800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개요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유저들이 </a:t>
            </a:r>
            <a:r>
              <a:rPr lang="ko-KR" altLang="en-US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재미있게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놀 수 있을 만한 요소를 개발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쉽게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SNS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올릴 수 있는 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1283E-D610-47FC-AFBC-C305CE77F594}"/>
              </a:ext>
            </a:extLst>
          </p:cNvPr>
          <p:cNvSpPr txBox="1"/>
          <p:nvPr/>
        </p:nvSpPr>
        <p:spPr>
          <a:xfrm>
            <a:off x="1371600" y="6167041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대상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SNS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활동하는 유저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C6658D-FACD-48F0-8AFA-CE3FF6E2260A}"/>
              </a:ext>
            </a:extLst>
          </p:cNvPr>
          <p:cNvSpPr txBox="1"/>
          <p:nvPr/>
        </p:nvSpPr>
        <p:spPr>
          <a:xfrm>
            <a:off x="1367970" y="7445984"/>
            <a:ext cx="101382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필수 구현기능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넥슨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IP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기반 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AR </a:t>
            </a:r>
            <a:r>
              <a:rPr lang="ko-KR" altLang="en-US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</a:t>
            </a:r>
            <a:endParaRPr lang="en-US" altLang="ko-KR" sz="2800" dirty="0">
              <a:solidFill>
                <a:srgbClr val="C3D6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필터를 유저가 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SNS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사용할 수 있게 웹 또는 앱 제공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7CD04E-F055-45FB-A9A1-439C154A5CC7}"/>
              </a:ext>
            </a:extLst>
          </p:cNvPr>
          <p:cNvCxnSpPr>
            <a:cxnSpLocks/>
          </p:cNvCxnSpPr>
          <p:nvPr/>
        </p:nvCxnSpPr>
        <p:spPr>
          <a:xfrm>
            <a:off x="-1676400" y="9425214"/>
            <a:ext cx="20421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BDCF9D-A5EA-45E4-816E-01224469AC27}"/>
              </a:ext>
            </a:extLst>
          </p:cNvPr>
          <p:cNvSpPr txBox="1"/>
          <p:nvPr/>
        </p:nvSpPr>
        <p:spPr>
          <a:xfrm>
            <a:off x="17221200" y="9575002"/>
            <a:ext cx="90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EB1F9387-1302-47EB-A519-37E5CB71D0FA}"/>
              </a:ext>
            </a:extLst>
          </p:cNvPr>
          <p:cNvSpPr txBox="1"/>
          <p:nvPr/>
        </p:nvSpPr>
        <p:spPr>
          <a:xfrm>
            <a:off x="1000064" y="799863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AR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r>
              <a:rPr lang="ko-KR" altLang="en-US" sz="8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뭔가요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8" name="Picture 2" descr="https://dimg.donga.com/wps/NEWS/IMAGE/2020/04/27/100814278.1.jpg">
            <a:extLst>
              <a:ext uri="{FF2B5EF4-FFF2-40B4-BE49-F238E27FC236}">
                <a16:creationId xmlns:a16="http://schemas.microsoft.com/office/drawing/2014/main" id="{7026D820-37E6-4F38-9627-847E5070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21960"/>
            <a:ext cx="6494727" cy="58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431533B-95C6-4535-8C98-1329FED8FB4F}"/>
              </a:ext>
            </a:extLst>
          </p:cNvPr>
          <p:cNvSpPr txBox="1"/>
          <p:nvPr/>
        </p:nvSpPr>
        <p:spPr>
          <a:xfrm>
            <a:off x="341086" y="8804232"/>
            <a:ext cx="231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동아일보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F66A5-1E85-42AF-AA58-DF0646883B1C}"/>
              </a:ext>
            </a:extLst>
          </p:cNvPr>
          <p:cNvSpPr txBox="1"/>
          <p:nvPr/>
        </p:nvSpPr>
        <p:spPr>
          <a:xfrm>
            <a:off x="7162800" y="8804232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r>
              <a:rPr lang="en-US" altLang="ko-KR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MarketsandMarkets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Augmented Reality Market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D311B7-1D08-42FE-B6FD-9B0737182311}"/>
              </a:ext>
            </a:extLst>
          </p:cNvPr>
          <p:cNvSpPr txBox="1"/>
          <p:nvPr/>
        </p:nvSpPr>
        <p:spPr>
          <a:xfrm>
            <a:off x="7162800" y="2867381"/>
            <a:ext cx="1135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글로벌 증강 현실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(AR)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시장의 제공 방식 별 시장 규모 및 전망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단위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백만 달러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574849-C1BB-4E36-948D-7023ED058F0C}"/>
              </a:ext>
            </a:extLst>
          </p:cNvPr>
          <p:cNvGrpSpPr/>
          <p:nvPr/>
        </p:nvGrpSpPr>
        <p:grpSpPr>
          <a:xfrm>
            <a:off x="7162800" y="3436024"/>
            <a:ext cx="10771706" cy="5170934"/>
            <a:chOff x="6971075" y="3188791"/>
            <a:chExt cx="10771706" cy="517093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4341970-5701-4E1A-A3D9-6B753C17B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043"/>
            <a:stretch/>
          </p:blipFill>
          <p:spPr>
            <a:xfrm>
              <a:off x="11316926" y="3188791"/>
              <a:ext cx="6425855" cy="51709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1418E2A-C50F-4F4B-AC71-3D9072B49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52" r="55693"/>
            <a:stretch/>
          </p:blipFill>
          <p:spPr>
            <a:xfrm>
              <a:off x="6971075" y="3188791"/>
              <a:ext cx="4495800" cy="5170934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1AB7D1-720E-4F09-9019-9A995D56136A}"/>
              </a:ext>
            </a:extLst>
          </p:cNvPr>
          <p:cNvSpPr/>
          <p:nvPr/>
        </p:nvSpPr>
        <p:spPr>
          <a:xfrm>
            <a:off x="-1614891" y="9432647"/>
            <a:ext cx="4540984" cy="1106232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9A4E9F-22A7-4B83-BCFE-B40DFB016117}"/>
              </a:ext>
            </a:extLst>
          </p:cNvPr>
          <p:cNvCxnSpPr>
            <a:cxnSpLocks/>
          </p:cNvCxnSpPr>
          <p:nvPr/>
        </p:nvCxnSpPr>
        <p:spPr>
          <a:xfrm>
            <a:off x="-1676400" y="9425214"/>
            <a:ext cx="20421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154B7D-1F1C-4D37-9192-33D81B4A7D1E}"/>
              </a:ext>
            </a:extLst>
          </p:cNvPr>
          <p:cNvSpPr txBox="1"/>
          <p:nvPr/>
        </p:nvSpPr>
        <p:spPr>
          <a:xfrm>
            <a:off x="17221200" y="9575002"/>
            <a:ext cx="90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07B23E1-ED32-4A01-A7FD-38E731BE385E}"/>
              </a:ext>
            </a:extLst>
          </p:cNvPr>
          <p:cNvSpPr txBox="1"/>
          <p:nvPr/>
        </p:nvSpPr>
        <p:spPr>
          <a:xfrm>
            <a:off x="1000064" y="799863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AR(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r>
              <a:rPr lang="ko-KR" altLang="en-US" sz="8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뭔가요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33FB3A-515A-4BF8-9CC3-709FEF71DB8C}"/>
              </a:ext>
            </a:extLst>
          </p:cNvPr>
          <p:cNvGrpSpPr/>
          <p:nvPr/>
        </p:nvGrpSpPr>
        <p:grpSpPr>
          <a:xfrm>
            <a:off x="9111611" y="2057143"/>
            <a:ext cx="4305431" cy="7194014"/>
            <a:chOff x="9499542" y="2057143"/>
            <a:chExt cx="4305431" cy="7194014"/>
          </a:xfrm>
        </p:grpSpPr>
        <p:grpSp>
          <p:nvGrpSpPr>
            <p:cNvPr id="37" name="그룹 1001">
              <a:extLst>
                <a:ext uri="{FF2B5EF4-FFF2-40B4-BE49-F238E27FC236}">
                  <a16:creationId xmlns:a16="http://schemas.microsoft.com/office/drawing/2014/main" id="{31843B13-617B-41E6-ABD2-B58B6610479A}"/>
                </a:ext>
              </a:extLst>
            </p:cNvPr>
            <p:cNvGrpSpPr/>
            <p:nvPr/>
          </p:nvGrpSpPr>
          <p:grpSpPr>
            <a:xfrm>
              <a:off x="9499542" y="2057143"/>
              <a:ext cx="4305431" cy="6552867"/>
              <a:chOff x="9232177" y="2057143"/>
              <a:chExt cx="4054815" cy="6171429"/>
            </a:xfrm>
          </p:grpSpPr>
          <p:pic>
            <p:nvPicPr>
              <p:cNvPr id="39" name="Object 2">
                <a:extLst>
                  <a:ext uri="{FF2B5EF4-FFF2-40B4-BE49-F238E27FC236}">
                    <a16:creationId xmlns:a16="http://schemas.microsoft.com/office/drawing/2014/main" id="{0A461DCA-ADCD-42B9-B252-9271EDA89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32177" y="2057143"/>
                <a:ext cx="4054815" cy="6171429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1D19EC-935E-4FBD-B3BA-77659DDF22BE}"/>
                </a:ext>
              </a:extLst>
            </p:cNvPr>
            <p:cNvSpPr txBox="1"/>
            <p:nvPr/>
          </p:nvSpPr>
          <p:spPr>
            <a:xfrm>
              <a:off x="10638927" y="8727937"/>
              <a:ext cx="1791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인스타그램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878B55B-1ADE-4C33-9D4F-3DCF3B1F1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7841" y="2517342"/>
              <a:ext cx="3070325" cy="582703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52853E-A056-4DC7-A050-EB6931B65BA9}"/>
              </a:ext>
            </a:extLst>
          </p:cNvPr>
          <p:cNvGrpSpPr/>
          <p:nvPr/>
        </p:nvGrpSpPr>
        <p:grpSpPr>
          <a:xfrm>
            <a:off x="4724297" y="2057144"/>
            <a:ext cx="4088355" cy="7194013"/>
            <a:chOff x="6941167" y="2057144"/>
            <a:chExt cx="4088355" cy="719401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FFBD5E-E813-4076-AB69-2B3C87F4CAC5}"/>
                </a:ext>
              </a:extLst>
            </p:cNvPr>
            <p:cNvGrpSpPr/>
            <p:nvPr/>
          </p:nvGrpSpPr>
          <p:grpSpPr>
            <a:xfrm>
              <a:off x="6941167" y="2057144"/>
              <a:ext cx="4088355" cy="6546748"/>
              <a:chOff x="4541186" y="2057143"/>
              <a:chExt cx="4402468" cy="704974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4541186" y="2057143"/>
                <a:ext cx="4402468" cy="7049743"/>
                <a:chOff x="5122532" y="2057143"/>
                <a:chExt cx="3853973" cy="617142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122532" y="2057143"/>
                  <a:ext cx="3853973" cy="6171429"/>
                </a:xfrm>
                <a:prstGeom prst="rect">
                  <a:avLst/>
                </a:prstGeom>
              </p:spPr>
            </p:pic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3CA62F3-291F-4DAF-A2E4-C35534A22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8396" y="2552700"/>
                <a:ext cx="3294525" cy="62747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DF31AE-552B-4C62-9C15-8B239AA10A5B}"/>
                </a:ext>
              </a:extLst>
            </p:cNvPr>
            <p:cNvSpPr txBox="1"/>
            <p:nvPr/>
          </p:nvSpPr>
          <p:spPr>
            <a:xfrm>
              <a:off x="7494273" y="8727937"/>
              <a:ext cx="29324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SNOW x crocs</a:t>
              </a:r>
              <a:endPara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70FE4A-C5B2-4D8E-8AE0-04A35F51E22C}"/>
              </a:ext>
            </a:extLst>
          </p:cNvPr>
          <p:cNvGrpSpPr/>
          <p:nvPr/>
        </p:nvGrpSpPr>
        <p:grpSpPr>
          <a:xfrm>
            <a:off x="13716000" y="2057143"/>
            <a:ext cx="4305431" cy="7175462"/>
            <a:chOff x="13982569" y="2057143"/>
            <a:chExt cx="4305431" cy="7175462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3982569" y="2057143"/>
              <a:ext cx="4305431" cy="6552867"/>
              <a:chOff x="9232177" y="2057143"/>
              <a:chExt cx="4054815" cy="6171429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32177" y="2057143"/>
                <a:ext cx="4054815" cy="6171429"/>
              </a:xfrm>
              <a:prstGeom prst="rect">
                <a:avLst/>
              </a:prstGeom>
            </p:spPr>
          </p:pic>
        </p:grpSp>
        <p:pic>
          <p:nvPicPr>
            <p:cNvPr id="45" name="Picture 2" descr="노재웅의 가치 스타트UP]증강현실서 꿈 펼치고 싶다면? &amp;#39;위에이알&amp;#39;">
              <a:extLst>
                <a:ext uri="{FF2B5EF4-FFF2-40B4-BE49-F238E27FC236}">
                  <a16:creationId xmlns:a16="http://schemas.microsoft.com/office/drawing/2014/main" id="{1289CF5A-278B-4A83-866F-6739D1F5FA2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0849" y="2517342"/>
              <a:ext cx="3051550" cy="5827031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EAC6ED-BE1E-4AEE-BD1B-C0EBF6C773A7}"/>
                </a:ext>
              </a:extLst>
            </p:cNvPr>
            <p:cNvSpPr txBox="1"/>
            <p:nvPr/>
          </p:nvSpPr>
          <p:spPr>
            <a:xfrm>
              <a:off x="15439562" y="8709385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HERA</a:t>
              </a:r>
              <a:endPara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B2B634-EF90-47C8-BEFB-462B74D05636}"/>
              </a:ext>
            </a:extLst>
          </p:cNvPr>
          <p:cNvGrpSpPr/>
          <p:nvPr/>
        </p:nvGrpSpPr>
        <p:grpSpPr>
          <a:xfrm>
            <a:off x="336983" y="2057143"/>
            <a:ext cx="4088355" cy="7194013"/>
            <a:chOff x="336983" y="2057143"/>
            <a:chExt cx="4088355" cy="7194013"/>
          </a:xfrm>
        </p:grpSpPr>
        <p:grpSp>
          <p:nvGrpSpPr>
            <p:cNvPr id="32" name="그룹 1004">
              <a:extLst>
                <a:ext uri="{FF2B5EF4-FFF2-40B4-BE49-F238E27FC236}">
                  <a16:creationId xmlns:a16="http://schemas.microsoft.com/office/drawing/2014/main" id="{48E6C24E-429F-4D71-92E4-DBA3FCDD9477}"/>
                </a:ext>
              </a:extLst>
            </p:cNvPr>
            <p:cNvGrpSpPr/>
            <p:nvPr/>
          </p:nvGrpSpPr>
          <p:grpSpPr>
            <a:xfrm>
              <a:off x="336983" y="2057143"/>
              <a:ext cx="4088355" cy="6546748"/>
              <a:chOff x="5122532" y="2057143"/>
              <a:chExt cx="3853973" cy="6171429"/>
            </a:xfrm>
          </p:grpSpPr>
          <p:pic>
            <p:nvPicPr>
              <p:cNvPr id="36" name="Object 12">
                <a:extLst>
                  <a:ext uri="{FF2B5EF4-FFF2-40B4-BE49-F238E27FC236}">
                    <a16:creationId xmlns:a16="http://schemas.microsoft.com/office/drawing/2014/main" id="{C030ED66-A07C-4329-A977-161D93D5C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22532" y="2057143"/>
                <a:ext cx="3853973" cy="6171429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74EA6B-3933-44B4-BC1E-18CCFB30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5601" y="2639040"/>
              <a:ext cx="3451346" cy="555634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B1BA0F-AD44-4655-9CE6-83DA6D4298C4}"/>
                </a:ext>
              </a:extLst>
            </p:cNvPr>
            <p:cNvSpPr txBox="1"/>
            <p:nvPr/>
          </p:nvSpPr>
          <p:spPr>
            <a:xfrm>
              <a:off x="890089" y="8727936"/>
              <a:ext cx="29324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포켓몬 고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415665-7990-4955-ABD5-22EAADF1684F}"/>
              </a:ext>
            </a:extLst>
          </p:cNvPr>
          <p:cNvSpPr/>
          <p:nvPr/>
        </p:nvSpPr>
        <p:spPr>
          <a:xfrm>
            <a:off x="-1614891" y="9432647"/>
            <a:ext cx="4540984" cy="1106232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E2C9EA2-CF93-47B1-9064-A2FB24D2D5A1}"/>
              </a:ext>
            </a:extLst>
          </p:cNvPr>
          <p:cNvCxnSpPr>
            <a:cxnSpLocks/>
          </p:cNvCxnSpPr>
          <p:nvPr/>
        </p:nvCxnSpPr>
        <p:spPr>
          <a:xfrm>
            <a:off x="-1676400" y="9425214"/>
            <a:ext cx="20421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2EF5BC-638A-4FB2-8EA9-FBC97976E538}"/>
              </a:ext>
            </a:extLst>
          </p:cNvPr>
          <p:cNvSpPr txBox="1"/>
          <p:nvPr/>
        </p:nvSpPr>
        <p:spPr>
          <a:xfrm>
            <a:off x="17221200" y="9575002"/>
            <a:ext cx="90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F1D106-EB68-4656-80E9-E0E9161421A5}"/>
              </a:ext>
            </a:extLst>
          </p:cNvPr>
          <p:cNvSpPr/>
          <p:nvPr/>
        </p:nvSpPr>
        <p:spPr>
          <a:xfrm>
            <a:off x="18127619" y="-571499"/>
            <a:ext cx="1070571" cy="9996697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A4DC4-8415-4505-856E-C04CCC0D1B5E}"/>
              </a:ext>
            </a:extLst>
          </p:cNvPr>
          <p:cNvSpPr txBox="1"/>
          <p:nvPr/>
        </p:nvSpPr>
        <p:spPr>
          <a:xfrm>
            <a:off x="1082219" y="796908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설문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남성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63BCBB-CAA2-48E8-84C4-F27EF34C6AE9}"/>
              </a:ext>
            </a:extLst>
          </p:cNvPr>
          <p:cNvSpPr txBox="1"/>
          <p:nvPr/>
        </p:nvSpPr>
        <p:spPr>
          <a:xfrm>
            <a:off x="1048574" y="2181880"/>
            <a:ext cx="505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설문 대상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10~20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남성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4F89F-2670-40E4-9362-7EADB68E5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07504"/>
            <a:ext cx="8131539" cy="41341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9ACFBA-30A0-4899-B9F8-EF524976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1" y="4819332"/>
            <a:ext cx="9829800" cy="413416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01DDF0-2BD9-4252-B678-FDC10174F61B}"/>
              </a:ext>
            </a:extLst>
          </p:cNvPr>
          <p:cNvCxnSpPr>
            <a:cxnSpLocks/>
          </p:cNvCxnSpPr>
          <p:nvPr/>
        </p:nvCxnSpPr>
        <p:spPr>
          <a:xfrm>
            <a:off x="-288396" y="4334845"/>
            <a:ext cx="798459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6AE23E7-619B-429D-ADD0-4F18F54577FC}"/>
              </a:ext>
            </a:extLst>
          </p:cNvPr>
          <p:cNvCxnSpPr>
            <a:cxnSpLocks/>
          </p:cNvCxnSpPr>
          <p:nvPr/>
        </p:nvCxnSpPr>
        <p:spPr>
          <a:xfrm>
            <a:off x="7696200" y="-723900"/>
            <a:ext cx="0" cy="101491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4BF7137-86C9-4EB0-BE7D-2535851A81EB}"/>
              </a:ext>
            </a:extLst>
          </p:cNvPr>
          <p:cNvCxnSpPr>
            <a:cxnSpLocks/>
          </p:cNvCxnSpPr>
          <p:nvPr/>
        </p:nvCxnSpPr>
        <p:spPr>
          <a:xfrm>
            <a:off x="-288396" y="9425214"/>
            <a:ext cx="1903359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3E8A19-0B12-4CFF-BB17-2ADCDA5BF339}"/>
              </a:ext>
            </a:extLst>
          </p:cNvPr>
          <p:cNvSpPr txBox="1"/>
          <p:nvPr/>
        </p:nvSpPr>
        <p:spPr>
          <a:xfrm>
            <a:off x="484845" y="5872762"/>
            <a:ext cx="67541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10-20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남성의 경우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 중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43.8%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필터를 사용한 경험이 있습니다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넥슨과 관련된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 선호도 조사에서는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 중 단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5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31.3%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인원만이 흥미를 보였습니다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0CD24C-ACD8-4685-A5A6-A3198871F0E2}"/>
              </a:ext>
            </a:extLst>
          </p:cNvPr>
          <p:cNvSpPr txBox="1"/>
          <p:nvPr/>
        </p:nvSpPr>
        <p:spPr>
          <a:xfrm>
            <a:off x="17221200" y="9575002"/>
            <a:ext cx="90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E730B2-7DDC-445A-BC86-9FB557CF8AF3}"/>
              </a:ext>
            </a:extLst>
          </p:cNvPr>
          <p:cNvSpPr/>
          <p:nvPr/>
        </p:nvSpPr>
        <p:spPr>
          <a:xfrm>
            <a:off x="18127619" y="-571499"/>
            <a:ext cx="1070571" cy="9996697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A4DC4-8415-4505-856E-C04CCC0D1B5E}"/>
              </a:ext>
            </a:extLst>
          </p:cNvPr>
          <p:cNvSpPr txBox="1"/>
          <p:nvPr/>
        </p:nvSpPr>
        <p:spPr>
          <a:xfrm>
            <a:off x="1082219" y="796908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설문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여성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63BCBB-CAA2-48E8-84C4-F27EF34C6AE9}"/>
              </a:ext>
            </a:extLst>
          </p:cNvPr>
          <p:cNvSpPr txBox="1"/>
          <p:nvPr/>
        </p:nvSpPr>
        <p:spPr>
          <a:xfrm>
            <a:off x="1048574" y="2181880"/>
            <a:ext cx="505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설문 대상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10~20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여성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22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01DDF0-2BD9-4252-B678-FDC10174F61B}"/>
              </a:ext>
            </a:extLst>
          </p:cNvPr>
          <p:cNvCxnSpPr>
            <a:cxnSpLocks/>
          </p:cNvCxnSpPr>
          <p:nvPr/>
        </p:nvCxnSpPr>
        <p:spPr>
          <a:xfrm>
            <a:off x="-288396" y="4334845"/>
            <a:ext cx="798459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6AE23E7-619B-429D-ADD0-4F18F54577FC}"/>
              </a:ext>
            </a:extLst>
          </p:cNvPr>
          <p:cNvCxnSpPr>
            <a:cxnSpLocks/>
          </p:cNvCxnSpPr>
          <p:nvPr/>
        </p:nvCxnSpPr>
        <p:spPr>
          <a:xfrm>
            <a:off x="7696200" y="-723900"/>
            <a:ext cx="0" cy="101491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4BF7137-86C9-4EB0-BE7D-2535851A81EB}"/>
              </a:ext>
            </a:extLst>
          </p:cNvPr>
          <p:cNvCxnSpPr>
            <a:cxnSpLocks/>
          </p:cNvCxnSpPr>
          <p:nvPr/>
        </p:nvCxnSpPr>
        <p:spPr>
          <a:xfrm>
            <a:off x="-1676400" y="9425214"/>
            <a:ext cx="20421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3E8A19-0B12-4CFF-BB17-2ADCDA5BF339}"/>
              </a:ext>
            </a:extLst>
          </p:cNvPr>
          <p:cNvSpPr txBox="1"/>
          <p:nvPr/>
        </p:nvSpPr>
        <p:spPr>
          <a:xfrm>
            <a:off x="533400" y="4906982"/>
            <a:ext cx="67541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10-20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여성의 경우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인스타그램 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AR </a:t>
            </a:r>
            <a:r>
              <a:rPr lang="ko-KR" altLang="en-US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필터를 자주 사용하는가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인원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22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 중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17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77.3%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'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그렇다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'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 대답하였습니다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 </a:t>
            </a:r>
            <a:r>
              <a:rPr lang="ko-KR" altLang="en-US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넥슨 캐릭터와 연계한</a:t>
            </a:r>
            <a:endParaRPr lang="en-US" altLang="ko-KR" sz="2800" dirty="0">
              <a:solidFill>
                <a:srgbClr val="C3D6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AR </a:t>
            </a:r>
            <a:r>
              <a:rPr lang="ko-KR" altLang="en-US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 선호도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조사에서는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22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 중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72.7%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사용할 생각이 있다고 답변 했습니다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FBDF49-53CF-43D6-B79F-683550DE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209" y="682443"/>
            <a:ext cx="7691107" cy="3895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A05582-0D23-4353-95A5-107CF77C4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209" y="4739755"/>
            <a:ext cx="9774411" cy="4366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0E5140-792C-4D1A-A217-77A789A7E2E7}"/>
              </a:ext>
            </a:extLst>
          </p:cNvPr>
          <p:cNvSpPr txBox="1"/>
          <p:nvPr/>
        </p:nvSpPr>
        <p:spPr>
          <a:xfrm>
            <a:off x="17221200" y="9575002"/>
            <a:ext cx="90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45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3D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590476"/>
            <a:ext cx="18857143" cy="5790476"/>
            <a:chOff x="-285714" y="590476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590476"/>
              <a:ext cx="18857143" cy="57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67D527-4CB0-46A3-8400-C1F34C09DC39}"/>
              </a:ext>
            </a:extLst>
          </p:cNvPr>
          <p:cNvSpPr txBox="1"/>
          <p:nvPr/>
        </p:nvSpPr>
        <p:spPr>
          <a:xfrm>
            <a:off x="1082219" y="796908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 구체화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7AF95-0BB6-41CE-A452-C353A9DC7F2B}"/>
              </a:ext>
            </a:extLst>
          </p:cNvPr>
          <p:cNvSpPr txBox="1"/>
          <p:nvPr/>
        </p:nvSpPr>
        <p:spPr>
          <a:xfrm>
            <a:off x="1082220" y="3070215"/>
            <a:ext cx="16672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10~20</a:t>
            </a:r>
            <a:r>
              <a:rPr lang="ko-KR" altLang="en-US" sz="4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여성</a:t>
            </a:r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에게</a:t>
            </a: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서비스를 제공한다</a:t>
            </a: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4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F0D46C-2427-469C-8E96-F4940B144A20}"/>
              </a:ext>
            </a:extLst>
          </p:cNvPr>
          <p:cNvCxnSpPr>
            <a:cxnSpLocks/>
          </p:cNvCxnSpPr>
          <p:nvPr/>
        </p:nvCxnSpPr>
        <p:spPr>
          <a:xfrm>
            <a:off x="-1676400" y="9425214"/>
            <a:ext cx="20421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295AD2-87B4-46E6-944C-AAA6F4C56305}"/>
              </a:ext>
            </a:extLst>
          </p:cNvPr>
          <p:cNvSpPr txBox="1"/>
          <p:nvPr/>
        </p:nvSpPr>
        <p:spPr>
          <a:xfrm>
            <a:off x="17221200" y="9575002"/>
            <a:ext cx="90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F1D106-EB68-4656-80E9-E0E9161421A5}"/>
              </a:ext>
            </a:extLst>
          </p:cNvPr>
          <p:cNvSpPr/>
          <p:nvPr/>
        </p:nvSpPr>
        <p:spPr>
          <a:xfrm>
            <a:off x="18127619" y="-571499"/>
            <a:ext cx="1070571" cy="9996697"/>
          </a:xfrm>
          <a:prstGeom prst="rect">
            <a:avLst/>
          </a:prstGeom>
          <a:solidFill>
            <a:srgbClr val="C3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A4DC4-8415-4505-856E-C04CCC0D1B5E}"/>
              </a:ext>
            </a:extLst>
          </p:cNvPr>
          <p:cNvSpPr txBox="1"/>
          <p:nvPr/>
        </p:nvSpPr>
        <p:spPr>
          <a:xfrm>
            <a:off x="1082219" y="796908"/>
            <a:ext cx="14744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설문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</a:t>
            </a:r>
            <a:r>
              <a:rPr lang="en-US" altLang="ko-KR" sz="8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8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63BCBB-CAA2-48E8-84C4-F27EF34C6AE9}"/>
              </a:ext>
            </a:extLst>
          </p:cNvPr>
          <p:cNvSpPr txBox="1"/>
          <p:nvPr/>
        </p:nvSpPr>
        <p:spPr>
          <a:xfrm>
            <a:off x="1048574" y="2181880"/>
            <a:ext cx="588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설문 대상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10~20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 여성 총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01DDF0-2BD9-4252-B678-FDC10174F61B}"/>
              </a:ext>
            </a:extLst>
          </p:cNvPr>
          <p:cNvCxnSpPr>
            <a:cxnSpLocks/>
          </p:cNvCxnSpPr>
          <p:nvPr/>
        </p:nvCxnSpPr>
        <p:spPr>
          <a:xfrm>
            <a:off x="-288396" y="4334845"/>
            <a:ext cx="798459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6AE23E7-619B-429D-ADD0-4F18F54577FC}"/>
              </a:ext>
            </a:extLst>
          </p:cNvPr>
          <p:cNvCxnSpPr>
            <a:cxnSpLocks/>
          </p:cNvCxnSpPr>
          <p:nvPr/>
        </p:nvCxnSpPr>
        <p:spPr>
          <a:xfrm>
            <a:off x="7696200" y="-723900"/>
            <a:ext cx="0" cy="101491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4BF7137-86C9-4EB0-BE7D-2535851A81EB}"/>
              </a:ext>
            </a:extLst>
          </p:cNvPr>
          <p:cNvCxnSpPr>
            <a:cxnSpLocks/>
          </p:cNvCxnSpPr>
          <p:nvPr/>
        </p:nvCxnSpPr>
        <p:spPr>
          <a:xfrm>
            <a:off x="-288396" y="9425214"/>
            <a:ext cx="1903359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3E8A19-0B12-4CFF-BB17-2ADCDA5BF339}"/>
              </a:ext>
            </a:extLst>
          </p:cNvPr>
          <p:cNvSpPr txBox="1"/>
          <p:nvPr/>
        </p:nvSpPr>
        <p:spPr>
          <a:xfrm>
            <a:off x="484845" y="5513844"/>
            <a:ext cx="67541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넥슨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IP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기반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AR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필터를 사용한다면 </a:t>
            </a:r>
            <a:r>
              <a:rPr lang="ko-KR" altLang="en-US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사용할 것 같은지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대한 설문 결과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귀여울 것 같다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의견이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 중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70%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),</a:t>
            </a:r>
          </a:p>
          <a:p>
            <a:r>
              <a:rPr lang="ko-KR" altLang="en-US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재밌을 것 같다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의견이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16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 중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>
                <a:solidFill>
                  <a:srgbClr val="C3D6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18%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가장 많았습니다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2DEE9705-63D7-49BB-8470-61845CA5D2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811705"/>
              </p:ext>
            </p:extLst>
          </p:nvPr>
        </p:nvGraphicFramePr>
        <p:xfrm>
          <a:off x="7772401" y="-1"/>
          <a:ext cx="10355218" cy="927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CBC9D18-CC2A-4E27-AD3C-B7203ABE87D2}"/>
              </a:ext>
            </a:extLst>
          </p:cNvPr>
          <p:cNvSpPr txBox="1"/>
          <p:nvPr/>
        </p:nvSpPr>
        <p:spPr>
          <a:xfrm>
            <a:off x="13647465" y="571389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70%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0E61C-A4A9-4FA9-A10A-C474A0D6FC32}"/>
              </a:ext>
            </a:extLst>
          </p:cNvPr>
          <p:cNvSpPr txBox="1"/>
          <p:nvPr/>
        </p:nvSpPr>
        <p:spPr>
          <a:xfrm>
            <a:off x="9757409" y="3965184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18%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D8E1A-9857-47A0-8A22-3421C2A98804}"/>
              </a:ext>
            </a:extLst>
          </p:cNvPr>
          <p:cNvSpPr txBox="1"/>
          <p:nvPr/>
        </p:nvSpPr>
        <p:spPr>
          <a:xfrm>
            <a:off x="10744380" y="196491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6%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F30D1-429F-4860-972F-6D976816215C}"/>
              </a:ext>
            </a:extLst>
          </p:cNvPr>
          <p:cNvSpPr txBox="1"/>
          <p:nvPr/>
        </p:nvSpPr>
        <p:spPr>
          <a:xfrm>
            <a:off x="11894865" y="164780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6%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C7FD82-984F-4A06-B834-4ACFFD6489B2}"/>
              </a:ext>
            </a:extLst>
          </p:cNvPr>
          <p:cNvSpPr txBox="1"/>
          <p:nvPr/>
        </p:nvSpPr>
        <p:spPr>
          <a:xfrm>
            <a:off x="17221200" y="9575002"/>
            <a:ext cx="90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9/16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444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1256</Words>
  <Application>Microsoft Office PowerPoint</Application>
  <PresentationFormat>사용자 지정</PresentationFormat>
  <Paragraphs>267</Paragraphs>
  <Slides>22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메이플스토리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 민수</cp:lastModifiedBy>
  <cp:revision>14</cp:revision>
  <dcterms:created xsi:type="dcterms:W3CDTF">2021-10-20T15:22:02Z</dcterms:created>
  <dcterms:modified xsi:type="dcterms:W3CDTF">2021-10-21T08:14:07Z</dcterms:modified>
</cp:coreProperties>
</file>